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sldIdLst>
    <p:sldId id="266" r:id="rId5"/>
    <p:sldId id="267" r:id="rId6"/>
    <p:sldId id="268" r:id="rId7"/>
    <p:sldId id="269" r:id="rId8"/>
    <p:sldId id="270" r:id="rId9"/>
    <p:sldId id="271" r:id="rId10"/>
    <p:sldId id="272" r:id="rId11"/>
    <p:sldId id="273" r:id="rId12"/>
    <p:sldId id="274" r:id="rId13"/>
    <p:sldId id="27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861D0A-1976-45A7-BDE3-D31D0188F5EA}" type="doc">
      <dgm:prSet loTypeId="urn:microsoft.com/office/officeart/2005/8/layout/default" loCatId="list" qsTypeId="urn:microsoft.com/office/officeart/2005/8/quickstyle/3d3" qsCatId="3D" csTypeId="urn:microsoft.com/office/officeart/2005/8/colors/colorful5" csCatId="colorful" phldr="1"/>
      <dgm:spPr/>
      <dgm:t>
        <a:bodyPr/>
        <a:lstStyle/>
        <a:p>
          <a:endParaRPr lang="en-IN"/>
        </a:p>
      </dgm:t>
    </dgm:pt>
    <dgm:pt modelId="{B42E47EC-D06E-416C-B923-1FBAF17C48ED}">
      <dgm:prSet phldrT="[Text]" custT="1"/>
      <dgm:spPr/>
      <dgm:t>
        <a:bodyPr/>
        <a:lstStyle/>
        <a:p>
          <a:endParaRPr lang="en-US" sz="2000" dirty="0"/>
        </a:p>
        <a:p>
          <a:r>
            <a:rPr lang="en-US" sz="2000" dirty="0"/>
            <a:t>1-Using SURAKSHA KAVACH we can have workers to work in industries which would decrease unemployment drastically and also reducing violence activities in society.</a:t>
          </a:r>
        </a:p>
        <a:p>
          <a:endParaRPr lang="en-US" sz="2000" dirty="0"/>
        </a:p>
      </dgm:t>
    </dgm:pt>
    <dgm:pt modelId="{E77FCC83-EA98-4939-BA26-F7B306A23296}" type="parTrans" cxnId="{2A955F9B-C035-49A1-A283-E6C32603BF9D}">
      <dgm:prSet/>
      <dgm:spPr/>
      <dgm:t>
        <a:bodyPr/>
        <a:lstStyle/>
        <a:p>
          <a:endParaRPr lang="en-IN"/>
        </a:p>
      </dgm:t>
    </dgm:pt>
    <dgm:pt modelId="{C2714777-3251-444A-BE44-A7847A695373}" type="sibTrans" cxnId="{2A955F9B-C035-49A1-A283-E6C32603BF9D}">
      <dgm:prSet/>
      <dgm:spPr/>
      <dgm:t>
        <a:bodyPr/>
        <a:lstStyle/>
        <a:p>
          <a:endParaRPr lang="en-IN"/>
        </a:p>
      </dgm:t>
    </dgm:pt>
    <dgm:pt modelId="{2CDB8D5B-3D92-4754-93C8-23E3CD3F6979}">
      <dgm:prSet phldrT="[Text]" custT="1"/>
      <dgm:spPr/>
      <dgm:t>
        <a:bodyPr/>
        <a:lstStyle/>
        <a:p>
          <a:r>
            <a:rPr lang="en-US" sz="2000" dirty="0"/>
            <a:t>3-Most importantly it would contribute to India’s GDP as well thereby stepping towards </a:t>
          </a:r>
        </a:p>
        <a:p>
          <a:r>
            <a:rPr lang="en-US" sz="2000" dirty="0"/>
            <a:t>AATAMNIRBHAR BHARAT.</a:t>
          </a:r>
        </a:p>
        <a:p>
          <a:r>
            <a:rPr lang="en-US" sz="2000" dirty="0"/>
            <a:t>It might seem that once COVID problem is solved then this model won’t be of any use rather these sort of virus are quite periodic in nature and will emerge after few years again.</a:t>
          </a:r>
          <a:endParaRPr lang="en-IN" sz="2000" dirty="0"/>
        </a:p>
      </dgm:t>
    </dgm:pt>
    <dgm:pt modelId="{FA1514BB-0AC6-44A8-9282-CFDE31A26507}" type="parTrans" cxnId="{CEC2D76D-F09C-442D-8DEE-9B5F33844109}">
      <dgm:prSet/>
      <dgm:spPr/>
      <dgm:t>
        <a:bodyPr/>
        <a:lstStyle/>
        <a:p>
          <a:endParaRPr lang="en-IN"/>
        </a:p>
      </dgm:t>
    </dgm:pt>
    <dgm:pt modelId="{9FE28E25-6375-4846-999C-A2D08757576F}" type="sibTrans" cxnId="{CEC2D76D-F09C-442D-8DEE-9B5F33844109}">
      <dgm:prSet/>
      <dgm:spPr/>
      <dgm:t>
        <a:bodyPr/>
        <a:lstStyle/>
        <a:p>
          <a:endParaRPr lang="en-IN"/>
        </a:p>
      </dgm:t>
    </dgm:pt>
    <dgm:pt modelId="{63449F3B-5B73-4274-9124-7D3EBDDDFB55}">
      <dgm:prSet phldrT="[Text]" custT="1"/>
      <dgm:spPr/>
      <dgm:t>
        <a:bodyPr/>
        <a:lstStyle/>
        <a:p>
          <a:r>
            <a:rPr lang="en-US" sz="2000" dirty="0"/>
            <a:t>4-The software application built would connect different automobile drivers  and by forming  a human chain they can deliver goods produced inside our country also.</a:t>
          </a:r>
          <a:endParaRPr lang="en-IN" sz="2000" dirty="0"/>
        </a:p>
      </dgm:t>
    </dgm:pt>
    <dgm:pt modelId="{3EC8D62E-7976-4C55-9961-EB2968C1D1ED}" type="parTrans" cxnId="{14D0604E-BBE7-43DC-BC97-1642D288DFF3}">
      <dgm:prSet/>
      <dgm:spPr/>
      <dgm:t>
        <a:bodyPr/>
        <a:lstStyle/>
        <a:p>
          <a:endParaRPr lang="en-IN"/>
        </a:p>
      </dgm:t>
    </dgm:pt>
    <dgm:pt modelId="{0A0BF58C-4A97-4292-830E-A5378A9748DE}" type="sibTrans" cxnId="{14D0604E-BBE7-43DC-BC97-1642D288DFF3}">
      <dgm:prSet/>
      <dgm:spPr/>
      <dgm:t>
        <a:bodyPr/>
        <a:lstStyle/>
        <a:p>
          <a:endParaRPr lang="en-IN"/>
        </a:p>
      </dgm:t>
    </dgm:pt>
    <dgm:pt modelId="{9F6AB410-ECDE-4D17-BF1C-773226AAD8AC}">
      <dgm:prSet phldrT="[Text]" custT="1"/>
      <dgm:spPr/>
      <dgm:t>
        <a:bodyPr/>
        <a:lstStyle/>
        <a:p>
          <a:r>
            <a:rPr lang="en-US" sz="2000" dirty="0"/>
            <a:t>2-Here when we form a industrial unit of masks and sanitizers we are contributing to women empowerment as well.</a:t>
          </a:r>
        </a:p>
        <a:p>
          <a:endParaRPr lang="en-US" sz="2000" dirty="0"/>
        </a:p>
        <a:p>
          <a:r>
            <a:rPr lang="en-US" sz="2000" dirty="0"/>
            <a:t> </a:t>
          </a:r>
          <a:endParaRPr lang="en-IN" sz="2000" dirty="0"/>
        </a:p>
      </dgm:t>
    </dgm:pt>
    <dgm:pt modelId="{A6C2479E-902D-416B-9BC2-789955BA5C66}" type="sibTrans" cxnId="{3FB2EC1A-F0EF-4991-B058-0697D0D2FB79}">
      <dgm:prSet/>
      <dgm:spPr/>
      <dgm:t>
        <a:bodyPr/>
        <a:lstStyle/>
        <a:p>
          <a:endParaRPr lang="en-IN"/>
        </a:p>
      </dgm:t>
    </dgm:pt>
    <dgm:pt modelId="{BD3C518F-7F17-4450-9AC2-D418008F2183}" type="parTrans" cxnId="{3FB2EC1A-F0EF-4991-B058-0697D0D2FB79}">
      <dgm:prSet/>
      <dgm:spPr/>
      <dgm:t>
        <a:bodyPr/>
        <a:lstStyle/>
        <a:p>
          <a:endParaRPr lang="en-IN"/>
        </a:p>
      </dgm:t>
    </dgm:pt>
    <dgm:pt modelId="{47692E2D-92DA-49B9-8983-BAE95A9D6E73}">
      <dgm:prSet/>
      <dgm:spPr/>
      <dgm:t>
        <a:bodyPr/>
        <a:lstStyle/>
        <a:p>
          <a:endParaRPr lang="en-IN" dirty="0"/>
        </a:p>
      </dgm:t>
    </dgm:pt>
    <dgm:pt modelId="{D88FB69F-520C-461D-9C3B-B3ECE927DCC0}" type="sibTrans" cxnId="{6E8F031D-C5D5-4BBE-979A-174B9C8DA7B1}">
      <dgm:prSet/>
      <dgm:spPr/>
      <dgm:t>
        <a:bodyPr/>
        <a:lstStyle/>
        <a:p>
          <a:endParaRPr lang="en-IN"/>
        </a:p>
      </dgm:t>
    </dgm:pt>
    <dgm:pt modelId="{81E4030B-99BD-4BFF-9BEB-41DF0908557E}" type="parTrans" cxnId="{6E8F031D-C5D5-4BBE-979A-174B9C8DA7B1}">
      <dgm:prSet/>
      <dgm:spPr/>
      <dgm:t>
        <a:bodyPr/>
        <a:lstStyle/>
        <a:p>
          <a:endParaRPr lang="en-IN"/>
        </a:p>
      </dgm:t>
    </dgm:pt>
    <dgm:pt modelId="{1E26C602-3B04-4B01-B9C6-21B9FB5F30A1}" type="pres">
      <dgm:prSet presAssocID="{FC861D0A-1976-45A7-BDE3-D31D0188F5EA}" presName="diagram" presStyleCnt="0">
        <dgm:presLayoutVars>
          <dgm:dir/>
          <dgm:resizeHandles val="exact"/>
        </dgm:presLayoutVars>
      </dgm:prSet>
      <dgm:spPr/>
    </dgm:pt>
    <dgm:pt modelId="{C9D02C42-D0A3-49DB-9876-38C41783BECC}" type="pres">
      <dgm:prSet presAssocID="{B42E47EC-D06E-416C-B923-1FBAF17C48ED}" presName="node" presStyleLbl="node1" presStyleIdx="0" presStyleCnt="4">
        <dgm:presLayoutVars>
          <dgm:bulletEnabled val="1"/>
        </dgm:presLayoutVars>
      </dgm:prSet>
      <dgm:spPr/>
    </dgm:pt>
    <dgm:pt modelId="{6AFA5D00-C9F2-4664-8038-DF879507F498}" type="pres">
      <dgm:prSet presAssocID="{C2714777-3251-444A-BE44-A7847A695373}" presName="sibTrans" presStyleCnt="0"/>
      <dgm:spPr/>
    </dgm:pt>
    <dgm:pt modelId="{7C8C4DFC-756A-47FC-8CBF-34EB6CF95515}" type="pres">
      <dgm:prSet presAssocID="{9F6AB410-ECDE-4D17-BF1C-773226AAD8AC}" presName="node" presStyleLbl="node1" presStyleIdx="1" presStyleCnt="4">
        <dgm:presLayoutVars>
          <dgm:bulletEnabled val="1"/>
        </dgm:presLayoutVars>
      </dgm:prSet>
      <dgm:spPr/>
    </dgm:pt>
    <dgm:pt modelId="{6CAA3FFD-97CC-4643-AD5B-E5C64468B4F2}" type="pres">
      <dgm:prSet presAssocID="{A6C2479E-902D-416B-9BC2-789955BA5C66}" presName="sibTrans" presStyleCnt="0"/>
      <dgm:spPr/>
    </dgm:pt>
    <dgm:pt modelId="{52235C41-12CF-4A7E-8699-3532A77FBA78}" type="pres">
      <dgm:prSet presAssocID="{2CDB8D5B-3D92-4754-93C8-23E3CD3F6979}" presName="node" presStyleLbl="node1" presStyleIdx="2" presStyleCnt="4">
        <dgm:presLayoutVars>
          <dgm:bulletEnabled val="1"/>
        </dgm:presLayoutVars>
      </dgm:prSet>
      <dgm:spPr/>
    </dgm:pt>
    <dgm:pt modelId="{F192E937-4374-4D7A-8EF9-13FA7CB5DC23}" type="pres">
      <dgm:prSet presAssocID="{9FE28E25-6375-4846-999C-A2D08757576F}" presName="sibTrans" presStyleCnt="0"/>
      <dgm:spPr/>
    </dgm:pt>
    <dgm:pt modelId="{4121893A-B44A-4CF1-85E8-AC9E5068A453}" type="pres">
      <dgm:prSet presAssocID="{63449F3B-5B73-4274-9124-7D3EBDDDFB55}" presName="node" presStyleLbl="node1" presStyleIdx="3" presStyleCnt="4">
        <dgm:presLayoutVars>
          <dgm:bulletEnabled val="1"/>
        </dgm:presLayoutVars>
      </dgm:prSet>
      <dgm:spPr/>
    </dgm:pt>
  </dgm:ptLst>
  <dgm:cxnLst>
    <dgm:cxn modelId="{2B26D016-F89A-4D93-A488-9A10EB3C24D1}" type="presOf" srcId="{B42E47EC-D06E-416C-B923-1FBAF17C48ED}" destId="{C9D02C42-D0A3-49DB-9876-38C41783BECC}" srcOrd="0" destOrd="0" presId="urn:microsoft.com/office/officeart/2005/8/layout/default"/>
    <dgm:cxn modelId="{3FB2EC1A-F0EF-4991-B058-0697D0D2FB79}" srcId="{FC861D0A-1976-45A7-BDE3-D31D0188F5EA}" destId="{9F6AB410-ECDE-4D17-BF1C-773226AAD8AC}" srcOrd="1" destOrd="0" parTransId="{BD3C518F-7F17-4450-9AC2-D418008F2183}" sibTransId="{A6C2479E-902D-416B-9BC2-789955BA5C66}"/>
    <dgm:cxn modelId="{6E8F031D-C5D5-4BBE-979A-174B9C8DA7B1}" srcId="{B42E47EC-D06E-416C-B923-1FBAF17C48ED}" destId="{47692E2D-92DA-49B9-8983-BAE95A9D6E73}" srcOrd="0" destOrd="0" parTransId="{81E4030B-99BD-4BFF-9BEB-41DF0908557E}" sibTransId="{D88FB69F-520C-461D-9C3B-B3ECE927DCC0}"/>
    <dgm:cxn modelId="{4C32712C-DDF6-4F8F-89EB-5D61EF320F90}" type="presOf" srcId="{FC861D0A-1976-45A7-BDE3-D31D0188F5EA}" destId="{1E26C602-3B04-4B01-B9C6-21B9FB5F30A1}" srcOrd="0" destOrd="0" presId="urn:microsoft.com/office/officeart/2005/8/layout/default"/>
    <dgm:cxn modelId="{F6017A60-2F04-4227-85BD-A592CE9868CF}" type="presOf" srcId="{47692E2D-92DA-49B9-8983-BAE95A9D6E73}" destId="{C9D02C42-D0A3-49DB-9876-38C41783BECC}" srcOrd="0" destOrd="1" presId="urn:microsoft.com/office/officeart/2005/8/layout/default"/>
    <dgm:cxn modelId="{CEC2D76D-F09C-442D-8DEE-9B5F33844109}" srcId="{FC861D0A-1976-45A7-BDE3-D31D0188F5EA}" destId="{2CDB8D5B-3D92-4754-93C8-23E3CD3F6979}" srcOrd="2" destOrd="0" parTransId="{FA1514BB-0AC6-44A8-9282-CFDE31A26507}" sibTransId="{9FE28E25-6375-4846-999C-A2D08757576F}"/>
    <dgm:cxn modelId="{79B8206E-3246-4E9F-9987-FEC72F3670A4}" type="presOf" srcId="{2CDB8D5B-3D92-4754-93C8-23E3CD3F6979}" destId="{52235C41-12CF-4A7E-8699-3532A77FBA78}" srcOrd="0" destOrd="0" presId="urn:microsoft.com/office/officeart/2005/8/layout/default"/>
    <dgm:cxn modelId="{14D0604E-BBE7-43DC-BC97-1642D288DFF3}" srcId="{FC861D0A-1976-45A7-BDE3-D31D0188F5EA}" destId="{63449F3B-5B73-4274-9124-7D3EBDDDFB55}" srcOrd="3" destOrd="0" parTransId="{3EC8D62E-7976-4C55-9961-EB2968C1D1ED}" sibTransId="{0A0BF58C-4A97-4292-830E-A5378A9748DE}"/>
    <dgm:cxn modelId="{BE425F7E-A48C-40E1-BCA9-8305D66A0123}" type="presOf" srcId="{9F6AB410-ECDE-4D17-BF1C-773226AAD8AC}" destId="{7C8C4DFC-756A-47FC-8CBF-34EB6CF95515}" srcOrd="0" destOrd="0" presId="urn:microsoft.com/office/officeart/2005/8/layout/default"/>
    <dgm:cxn modelId="{2A955F9B-C035-49A1-A283-E6C32603BF9D}" srcId="{FC861D0A-1976-45A7-BDE3-D31D0188F5EA}" destId="{B42E47EC-D06E-416C-B923-1FBAF17C48ED}" srcOrd="0" destOrd="0" parTransId="{E77FCC83-EA98-4939-BA26-F7B306A23296}" sibTransId="{C2714777-3251-444A-BE44-A7847A695373}"/>
    <dgm:cxn modelId="{658ED7F8-CF18-47E1-91BC-191C78D365D7}" type="presOf" srcId="{63449F3B-5B73-4274-9124-7D3EBDDDFB55}" destId="{4121893A-B44A-4CF1-85E8-AC9E5068A453}" srcOrd="0" destOrd="0" presId="urn:microsoft.com/office/officeart/2005/8/layout/default"/>
    <dgm:cxn modelId="{3C873908-567A-4327-9F45-A09C5AD749D8}" type="presParOf" srcId="{1E26C602-3B04-4B01-B9C6-21B9FB5F30A1}" destId="{C9D02C42-D0A3-49DB-9876-38C41783BECC}" srcOrd="0" destOrd="0" presId="urn:microsoft.com/office/officeart/2005/8/layout/default"/>
    <dgm:cxn modelId="{CB1AD0F0-13C7-4D50-84F4-AD215EAF9307}" type="presParOf" srcId="{1E26C602-3B04-4B01-B9C6-21B9FB5F30A1}" destId="{6AFA5D00-C9F2-4664-8038-DF879507F498}" srcOrd="1" destOrd="0" presId="urn:microsoft.com/office/officeart/2005/8/layout/default"/>
    <dgm:cxn modelId="{50A336DE-40D8-4D16-BA8A-1800C6DC70DF}" type="presParOf" srcId="{1E26C602-3B04-4B01-B9C6-21B9FB5F30A1}" destId="{7C8C4DFC-756A-47FC-8CBF-34EB6CF95515}" srcOrd="2" destOrd="0" presId="urn:microsoft.com/office/officeart/2005/8/layout/default"/>
    <dgm:cxn modelId="{D20BD5FC-BE82-41EC-82C9-971F46FFA6F3}" type="presParOf" srcId="{1E26C602-3B04-4B01-B9C6-21B9FB5F30A1}" destId="{6CAA3FFD-97CC-4643-AD5B-E5C64468B4F2}" srcOrd="3" destOrd="0" presId="urn:microsoft.com/office/officeart/2005/8/layout/default"/>
    <dgm:cxn modelId="{DBA5786B-A1FE-401D-9393-ECB08FAD1577}" type="presParOf" srcId="{1E26C602-3B04-4B01-B9C6-21B9FB5F30A1}" destId="{52235C41-12CF-4A7E-8699-3532A77FBA78}" srcOrd="4" destOrd="0" presId="urn:microsoft.com/office/officeart/2005/8/layout/default"/>
    <dgm:cxn modelId="{8FA97792-4077-4EB6-9DD6-44CC6B764DB1}" type="presParOf" srcId="{1E26C602-3B04-4B01-B9C6-21B9FB5F30A1}" destId="{F192E937-4374-4D7A-8EF9-13FA7CB5DC23}" srcOrd="5" destOrd="0" presId="urn:microsoft.com/office/officeart/2005/8/layout/default"/>
    <dgm:cxn modelId="{C0E5495A-0848-475B-827D-17F9A168D65D}" type="presParOf" srcId="{1E26C602-3B04-4B01-B9C6-21B9FB5F30A1}" destId="{4121893A-B44A-4CF1-85E8-AC9E5068A453}"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B2638C-571B-496A-803E-4F905281F2C6}" type="doc">
      <dgm:prSet loTypeId="urn:microsoft.com/office/officeart/2005/8/layout/matrix1" loCatId="matrix" qsTypeId="urn:microsoft.com/office/officeart/2005/8/quickstyle/3d1" qsCatId="3D" csTypeId="urn:microsoft.com/office/officeart/2005/8/colors/colorful1" csCatId="colorful" phldr="1"/>
      <dgm:spPr/>
      <dgm:t>
        <a:bodyPr/>
        <a:lstStyle/>
        <a:p>
          <a:endParaRPr lang="en-IN"/>
        </a:p>
      </dgm:t>
    </dgm:pt>
    <dgm:pt modelId="{D1577EA2-60CB-481D-9813-37082A2BB71D}">
      <dgm:prSet phldrT="[Text]"/>
      <dgm:spPr/>
      <dgm:t>
        <a:bodyPr/>
        <a:lstStyle/>
        <a:p>
          <a:r>
            <a:rPr lang="en-US" dirty="0"/>
            <a:t>On addition of all these components we can ensure more safety and efficiency of devices</a:t>
          </a:r>
          <a:endParaRPr lang="en-IN" dirty="0"/>
        </a:p>
      </dgm:t>
    </dgm:pt>
    <dgm:pt modelId="{C5E3E047-6C8A-4220-B322-9B3F916791A7}" type="parTrans" cxnId="{EDA3A2B4-5D9A-419B-8397-A13F90735BE5}">
      <dgm:prSet/>
      <dgm:spPr/>
      <dgm:t>
        <a:bodyPr/>
        <a:lstStyle/>
        <a:p>
          <a:endParaRPr lang="en-IN"/>
        </a:p>
      </dgm:t>
    </dgm:pt>
    <dgm:pt modelId="{5C406763-E0CB-4B0D-BE4C-5847991DBF38}" type="sibTrans" cxnId="{EDA3A2B4-5D9A-419B-8397-A13F90735BE5}">
      <dgm:prSet/>
      <dgm:spPr/>
      <dgm:t>
        <a:bodyPr/>
        <a:lstStyle/>
        <a:p>
          <a:endParaRPr lang="en-IN"/>
        </a:p>
      </dgm:t>
    </dgm:pt>
    <dgm:pt modelId="{E4D2049F-B52B-4BE3-9EB7-696457CF60B1}">
      <dgm:prSet phldrT="[Text]"/>
      <dgm:spPr/>
      <dgm:t>
        <a:bodyPr/>
        <a:lstStyle/>
        <a:p>
          <a:pPr>
            <a:buNone/>
          </a:pPr>
          <a:r>
            <a:rPr lang="en-US" dirty="0"/>
            <a:t>1)-In the SURAKSHA KAVACH we use PIR sensors which work on detecting infrared rays e</a:t>
          </a:r>
          <a:r>
            <a:rPr lang="en-IN" dirty="0"/>
            <a:t>mission. So if worker is working in a zone where infrared rays are already involved it would continuously beep so a better solution is automation of those parts of industries where workforce won’t be involved , along with it may beep also if animal comes to its proximity we can adjust that by using a </a:t>
          </a:r>
          <a:r>
            <a:rPr lang="en-IN" u="sng" dirty="0">
              <a:solidFill>
                <a:schemeClr val="accent6">
                  <a:lumMod val="75000"/>
                </a:schemeClr>
              </a:solidFill>
            </a:rPr>
            <a:t>grid eye sensor </a:t>
          </a:r>
          <a:r>
            <a:rPr lang="en-IN" dirty="0"/>
            <a:t>set up which would detect human beings only .The total cost would then be around </a:t>
          </a:r>
          <a:r>
            <a:rPr lang="en-IN" dirty="0" err="1"/>
            <a:t>Rs</a:t>
          </a:r>
          <a:r>
            <a:rPr lang="en-IN" dirty="0"/>
            <a:t>. 1250-1400.</a:t>
          </a:r>
        </a:p>
      </dgm:t>
    </dgm:pt>
    <dgm:pt modelId="{F8C56B48-4138-43B5-8143-5EF0A80B83E2}" type="parTrans" cxnId="{50C7657C-1889-4F4B-B6BA-D664FEEE2BE5}">
      <dgm:prSet/>
      <dgm:spPr/>
      <dgm:t>
        <a:bodyPr/>
        <a:lstStyle/>
        <a:p>
          <a:endParaRPr lang="en-IN"/>
        </a:p>
      </dgm:t>
    </dgm:pt>
    <dgm:pt modelId="{13694C92-5F1F-46CE-8B7C-A6DC988C4AA4}" type="sibTrans" cxnId="{50C7657C-1889-4F4B-B6BA-D664FEEE2BE5}">
      <dgm:prSet/>
      <dgm:spPr/>
      <dgm:t>
        <a:bodyPr/>
        <a:lstStyle/>
        <a:p>
          <a:endParaRPr lang="en-IN"/>
        </a:p>
      </dgm:t>
    </dgm:pt>
    <dgm:pt modelId="{C6D83C0B-782B-4911-806A-20FB7844C6A9}">
      <dgm:prSet phldrT="[Text]"/>
      <dgm:spPr/>
      <dgm:t>
        <a:bodyPr/>
        <a:lstStyle/>
        <a:p>
          <a:pPr>
            <a:buNone/>
          </a:pPr>
          <a:r>
            <a:rPr lang="en-US" dirty="0"/>
            <a:t>2)-While production of sanitizers and mask some investment needs to be made but it would not only serve the mankind but also would produce high revenue.</a:t>
          </a:r>
          <a:endParaRPr lang="en-IN" dirty="0"/>
        </a:p>
      </dgm:t>
    </dgm:pt>
    <dgm:pt modelId="{76E46517-FA6F-4598-89AF-447D05B453C2}" type="parTrans" cxnId="{1053389E-EF36-44AF-A22C-A2CBC60FD23F}">
      <dgm:prSet/>
      <dgm:spPr/>
      <dgm:t>
        <a:bodyPr/>
        <a:lstStyle/>
        <a:p>
          <a:endParaRPr lang="en-IN"/>
        </a:p>
      </dgm:t>
    </dgm:pt>
    <dgm:pt modelId="{8763B51F-736F-418E-A50D-4D83C3A12AF6}" type="sibTrans" cxnId="{1053389E-EF36-44AF-A22C-A2CBC60FD23F}">
      <dgm:prSet/>
      <dgm:spPr/>
      <dgm:t>
        <a:bodyPr/>
        <a:lstStyle/>
        <a:p>
          <a:endParaRPr lang="en-IN"/>
        </a:p>
      </dgm:t>
    </dgm:pt>
    <dgm:pt modelId="{412DAC77-7A2D-4C23-B1B4-F8C23CE44D85}">
      <dgm:prSet phldrT="[Text]"/>
      <dgm:spPr/>
      <dgm:t>
        <a:bodyPr/>
        <a:lstStyle/>
        <a:p>
          <a:pPr>
            <a:buNone/>
          </a:pPr>
          <a:r>
            <a:rPr lang="en-US" dirty="0"/>
            <a:t>3)-Coming to software application it has very high positive effects but one matter of concern is while transferring of goods the drivers may come in contact and as they live in nearby areas some bond might be there so they would tend to forget social distancing but if we provide the SURAKSHA KAVACH then social distancing will be maintained also.</a:t>
          </a:r>
          <a:endParaRPr lang="en-IN" dirty="0"/>
        </a:p>
      </dgm:t>
    </dgm:pt>
    <dgm:pt modelId="{684D82D7-2069-4A36-B18E-6E095C33749D}" type="parTrans" cxnId="{6291390C-CF58-4287-983F-770FA9844A3C}">
      <dgm:prSet/>
      <dgm:spPr/>
      <dgm:t>
        <a:bodyPr/>
        <a:lstStyle/>
        <a:p>
          <a:endParaRPr lang="en-IN"/>
        </a:p>
      </dgm:t>
    </dgm:pt>
    <dgm:pt modelId="{C44719C5-B5CE-4EEC-A131-C7C233EDEF1C}" type="sibTrans" cxnId="{6291390C-CF58-4287-983F-770FA9844A3C}">
      <dgm:prSet/>
      <dgm:spPr/>
      <dgm:t>
        <a:bodyPr/>
        <a:lstStyle/>
        <a:p>
          <a:endParaRPr lang="en-IN"/>
        </a:p>
      </dgm:t>
    </dgm:pt>
    <dgm:pt modelId="{20E729D0-70A9-4533-A7A5-64C9FBF710BC}">
      <dgm:prSet phldrT="[Text]"/>
      <dgm:spPr/>
      <dgm:t>
        <a:bodyPr/>
        <a:lstStyle/>
        <a:p>
          <a:pPr>
            <a:buNone/>
          </a:pPr>
          <a:r>
            <a:rPr lang="en-US" dirty="0"/>
            <a:t>4)-Apart from all these we need to use Sensor tap system in which a person just has to move his hand across the tap and water automatically flows until he withdraws and there are very numerous example of their uses.</a:t>
          </a:r>
          <a:endParaRPr lang="en-IN" dirty="0"/>
        </a:p>
      </dgm:t>
    </dgm:pt>
    <dgm:pt modelId="{3E1AE773-0343-46CD-BE58-8B30FF0582C2}" type="parTrans" cxnId="{B0577CAF-A90B-4494-A635-907041D61DA5}">
      <dgm:prSet/>
      <dgm:spPr/>
      <dgm:t>
        <a:bodyPr/>
        <a:lstStyle/>
        <a:p>
          <a:endParaRPr lang="en-IN"/>
        </a:p>
      </dgm:t>
    </dgm:pt>
    <dgm:pt modelId="{61770719-1D79-42D8-9FCD-1E3A6F796F9B}" type="sibTrans" cxnId="{B0577CAF-A90B-4494-A635-907041D61DA5}">
      <dgm:prSet/>
      <dgm:spPr/>
      <dgm:t>
        <a:bodyPr/>
        <a:lstStyle/>
        <a:p>
          <a:endParaRPr lang="en-IN"/>
        </a:p>
      </dgm:t>
    </dgm:pt>
    <dgm:pt modelId="{3D8A52AE-4FB5-4E4B-B06C-204DB41600FB}" type="pres">
      <dgm:prSet presAssocID="{05B2638C-571B-496A-803E-4F905281F2C6}" presName="diagram" presStyleCnt="0">
        <dgm:presLayoutVars>
          <dgm:chMax val="1"/>
          <dgm:dir/>
          <dgm:animLvl val="ctr"/>
          <dgm:resizeHandles val="exact"/>
        </dgm:presLayoutVars>
      </dgm:prSet>
      <dgm:spPr/>
    </dgm:pt>
    <dgm:pt modelId="{78F9DAAB-0758-4C27-BB61-67991949446F}" type="pres">
      <dgm:prSet presAssocID="{05B2638C-571B-496A-803E-4F905281F2C6}" presName="matrix" presStyleCnt="0"/>
      <dgm:spPr/>
    </dgm:pt>
    <dgm:pt modelId="{7015756D-2951-46AE-B1A8-39D2570F91E7}" type="pres">
      <dgm:prSet presAssocID="{05B2638C-571B-496A-803E-4F905281F2C6}" presName="tile1" presStyleLbl="node1" presStyleIdx="0" presStyleCnt="4" custLinFactNeighborX="-2070" custLinFactNeighborY="688"/>
      <dgm:spPr/>
    </dgm:pt>
    <dgm:pt modelId="{4FAF997B-4245-4F5D-8436-715CC95B0D45}" type="pres">
      <dgm:prSet presAssocID="{05B2638C-571B-496A-803E-4F905281F2C6}" presName="tile1text" presStyleLbl="node1" presStyleIdx="0" presStyleCnt="4">
        <dgm:presLayoutVars>
          <dgm:chMax val="0"/>
          <dgm:chPref val="0"/>
          <dgm:bulletEnabled val="1"/>
        </dgm:presLayoutVars>
      </dgm:prSet>
      <dgm:spPr/>
    </dgm:pt>
    <dgm:pt modelId="{2396DB54-4180-474B-B8E0-40DC5268F6BB}" type="pres">
      <dgm:prSet presAssocID="{05B2638C-571B-496A-803E-4F905281F2C6}" presName="tile2" presStyleLbl="node1" presStyleIdx="1" presStyleCnt="4" custScaleX="102652" custScaleY="102066" custLinFactNeighborX="1069" custLinFactNeighborY="1569"/>
      <dgm:spPr/>
    </dgm:pt>
    <dgm:pt modelId="{A0DCAFF4-B914-48D5-B43F-0DBC00B26721}" type="pres">
      <dgm:prSet presAssocID="{05B2638C-571B-496A-803E-4F905281F2C6}" presName="tile2text" presStyleLbl="node1" presStyleIdx="1" presStyleCnt="4">
        <dgm:presLayoutVars>
          <dgm:chMax val="0"/>
          <dgm:chPref val="0"/>
          <dgm:bulletEnabled val="1"/>
        </dgm:presLayoutVars>
      </dgm:prSet>
      <dgm:spPr/>
    </dgm:pt>
    <dgm:pt modelId="{B42780C3-5B49-4F27-8482-BCCBABF61726}" type="pres">
      <dgm:prSet presAssocID="{05B2638C-571B-496A-803E-4F905281F2C6}" presName="tile3" presStyleLbl="node1" presStyleIdx="2" presStyleCnt="4"/>
      <dgm:spPr/>
    </dgm:pt>
    <dgm:pt modelId="{9E316658-5984-4E60-88B7-51BC1F770E68}" type="pres">
      <dgm:prSet presAssocID="{05B2638C-571B-496A-803E-4F905281F2C6}" presName="tile3text" presStyleLbl="node1" presStyleIdx="2" presStyleCnt="4">
        <dgm:presLayoutVars>
          <dgm:chMax val="0"/>
          <dgm:chPref val="0"/>
          <dgm:bulletEnabled val="1"/>
        </dgm:presLayoutVars>
      </dgm:prSet>
      <dgm:spPr/>
    </dgm:pt>
    <dgm:pt modelId="{B68C9DA5-1B65-4867-A121-51636397FCEF}" type="pres">
      <dgm:prSet presAssocID="{05B2638C-571B-496A-803E-4F905281F2C6}" presName="tile4" presStyleLbl="node1" presStyleIdx="3" presStyleCnt="4" custLinFactNeighborX="1623" custLinFactNeighborY="-833"/>
      <dgm:spPr/>
    </dgm:pt>
    <dgm:pt modelId="{06884357-297C-4EEA-B7D2-6695D42FA38A}" type="pres">
      <dgm:prSet presAssocID="{05B2638C-571B-496A-803E-4F905281F2C6}" presName="tile4text" presStyleLbl="node1" presStyleIdx="3" presStyleCnt="4">
        <dgm:presLayoutVars>
          <dgm:chMax val="0"/>
          <dgm:chPref val="0"/>
          <dgm:bulletEnabled val="1"/>
        </dgm:presLayoutVars>
      </dgm:prSet>
      <dgm:spPr/>
    </dgm:pt>
    <dgm:pt modelId="{97EA10FA-C4E5-47C4-B960-131B94BA82AC}" type="pres">
      <dgm:prSet presAssocID="{05B2638C-571B-496A-803E-4F905281F2C6}" presName="centerTile" presStyleLbl="fgShp" presStyleIdx="0" presStyleCnt="1">
        <dgm:presLayoutVars>
          <dgm:chMax val="0"/>
          <dgm:chPref val="0"/>
        </dgm:presLayoutVars>
      </dgm:prSet>
      <dgm:spPr/>
    </dgm:pt>
  </dgm:ptLst>
  <dgm:cxnLst>
    <dgm:cxn modelId="{6291390C-CF58-4287-983F-770FA9844A3C}" srcId="{D1577EA2-60CB-481D-9813-37082A2BB71D}" destId="{412DAC77-7A2D-4C23-B1B4-F8C23CE44D85}" srcOrd="2" destOrd="0" parTransId="{684D82D7-2069-4A36-B18E-6E095C33749D}" sibTransId="{C44719C5-B5CE-4EEC-A131-C7C233EDEF1C}"/>
    <dgm:cxn modelId="{63CFA812-A2AC-4CBD-8CFA-86B95B81E7B0}" type="presOf" srcId="{E4D2049F-B52B-4BE3-9EB7-696457CF60B1}" destId="{7015756D-2951-46AE-B1A8-39D2570F91E7}" srcOrd="0" destOrd="0" presId="urn:microsoft.com/office/officeart/2005/8/layout/matrix1"/>
    <dgm:cxn modelId="{F0F96C25-5C28-4A33-BB99-7DE7E049C962}" type="presOf" srcId="{05B2638C-571B-496A-803E-4F905281F2C6}" destId="{3D8A52AE-4FB5-4E4B-B06C-204DB41600FB}" srcOrd="0" destOrd="0" presId="urn:microsoft.com/office/officeart/2005/8/layout/matrix1"/>
    <dgm:cxn modelId="{0A77EB42-577B-4EB1-AC82-52EF0D94C2B0}" type="presOf" srcId="{E4D2049F-B52B-4BE3-9EB7-696457CF60B1}" destId="{4FAF997B-4245-4F5D-8436-715CC95B0D45}" srcOrd="1" destOrd="0" presId="urn:microsoft.com/office/officeart/2005/8/layout/matrix1"/>
    <dgm:cxn modelId="{F3B80B63-F3FF-4C60-B846-09C5CF720F43}" type="presOf" srcId="{C6D83C0B-782B-4911-806A-20FB7844C6A9}" destId="{A0DCAFF4-B914-48D5-B43F-0DBC00B26721}" srcOrd="1" destOrd="0" presId="urn:microsoft.com/office/officeart/2005/8/layout/matrix1"/>
    <dgm:cxn modelId="{9FFAAF63-1961-4A8E-80D2-FCC1BEBFEC4C}" type="presOf" srcId="{C6D83C0B-782B-4911-806A-20FB7844C6A9}" destId="{2396DB54-4180-474B-B8E0-40DC5268F6BB}" srcOrd="0" destOrd="0" presId="urn:microsoft.com/office/officeart/2005/8/layout/matrix1"/>
    <dgm:cxn modelId="{D275FE49-C9CB-42DA-A51E-722C84EFB323}" type="presOf" srcId="{20E729D0-70A9-4533-A7A5-64C9FBF710BC}" destId="{B68C9DA5-1B65-4867-A121-51636397FCEF}" srcOrd="0" destOrd="0" presId="urn:microsoft.com/office/officeart/2005/8/layout/matrix1"/>
    <dgm:cxn modelId="{811D134C-657F-47C7-959E-001B7C885AF7}" type="presOf" srcId="{D1577EA2-60CB-481D-9813-37082A2BB71D}" destId="{97EA10FA-C4E5-47C4-B960-131B94BA82AC}" srcOrd="0" destOrd="0" presId="urn:microsoft.com/office/officeart/2005/8/layout/matrix1"/>
    <dgm:cxn modelId="{50C7657C-1889-4F4B-B6BA-D664FEEE2BE5}" srcId="{D1577EA2-60CB-481D-9813-37082A2BB71D}" destId="{E4D2049F-B52B-4BE3-9EB7-696457CF60B1}" srcOrd="0" destOrd="0" parTransId="{F8C56B48-4138-43B5-8143-5EF0A80B83E2}" sibTransId="{13694C92-5F1F-46CE-8B7C-A6DC988C4AA4}"/>
    <dgm:cxn modelId="{1053389E-EF36-44AF-A22C-A2CBC60FD23F}" srcId="{D1577EA2-60CB-481D-9813-37082A2BB71D}" destId="{C6D83C0B-782B-4911-806A-20FB7844C6A9}" srcOrd="1" destOrd="0" parTransId="{76E46517-FA6F-4598-89AF-447D05B453C2}" sibTransId="{8763B51F-736F-418E-A50D-4D83C3A12AF6}"/>
    <dgm:cxn modelId="{E3E6B2AC-8150-43A9-A8AD-89531DB2CA32}" type="presOf" srcId="{412DAC77-7A2D-4C23-B1B4-F8C23CE44D85}" destId="{9E316658-5984-4E60-88B7-51BC1F770E68}" srcOrd="1" destOrd="0" presId="urn:microsoft.com/office/officeart/2005/8/layout/matrix1"/>
    <dgm:cxn modelId="{B0577CAF-A90B-4494-A635-907041D61DA5}" srcId="{D1577EA2-60CB-481D-9813-37082A2BB71D}" destId="{20E729D0-70A9-4533-A7A5-64C9FBF710BC}" srcOrd="3" destOrd="0" parTransId="{3E1AE773-0343-46CD-BE58-8B30FF0582C2}" sibTransId="{61770719-1D79-42D8-9FCD-1E3A6F796F9B}"/>
    <dgm:cxn modelId="{EDA3A2B4-5D9A-419B-8397-A13F90735BE5}" srcId="{05B2638C-571B-496A-803E-4F905281F2C6}" destId="{D1577EA2-60CB-481D-9813-37082A2BB71D}" srcOrd="0" destOrd="0" parTransId="{C5E3E047-6C8A-4220-B322-9B3F916791A7}" sibTransId="{5C406763-E0CB-4B0D-BE4C-5847991DBF38}"/>
    <dgm:cxn modelId="{4CDA78C5-D53F-4A32-8261-A0A162692FB3}" type="presOf" srcId="{20E729D0-70A9-4533-A7A5-64C9FBF710BC}" destId="{06884357-297C-4EEA-B7D2-6695D42FA38A}" srcOrd="1" destOrd="0" presId="urn:microsoft.com/office/officeart/2005/8/layout/matrix1"/>
    <dgm:cxn modelId="{2E9AEDD2-5798-4DD7-8858-B5C89D902EA5}" type="presOf" srcId="{412DAC77-7A2D-4C23-B1B4-F8C23CE44D85}" destId="{B42780C3-5B49-4F27-8482-BCCBABF61726}" srcOrd="0" destOrd="0" presId="urn:microsoft.com/office/officeart/2005/8/layout/matrix1"/>
    <dgm:cxn modelId="{4C25F1F7-DA23-4F53-8424-4BA39F6A94CB}" type="presParOf" srcId="{3D8A52AE-4FB5-4E4B-B06C-204DB41600FB}" destId="{78F9DAAB-0758-4C27-BB61-67991949446F}" srcOrd="0" destOrd="0" presId="urn:microsoft.com/office/officeart/2005/8/layout/matrix1"/>
    <dgm:cxn modelId="{010EE75A-F64F-473C-ADF6-761A2CA1BC57}" type="presParOf" srcId="{78F9DAAB-0758-4C27-BB61-67991949446F}" destId="{7015756D-2951-46AE-B1A8-39D2570F91E7}" srcOrd="0" destOrd="0" presId="urn:microsoft.com/office/officeart/2005/8/layout/matrix1"/>
    <dgm:cxn modelId="{68C9100C-6ED7-4393-AC80-DEBD23C0B11E}" type="presParOf" srcId="{78F9DAAB-0758-4C27-BB61-67991949446F}" destId="{4FAF997B-4245-4F5D-8436-715CC95B0D45}" srcOrd="1" destOrd="0" presId="urn:microsoft.com/office/officeart/2005/8/layout/matrix1"/>
    <dgm:cxn modelId="{33F35A99-6CE2-4C10-8252-4023F32FC3A8}" type="presParOf" srcId="{78F9DAAB-0758-4C27-BB61-67991949446F}" destId="{2396DB54-4180-474B-B8E0-40DC5268F6BB}" srcOrd="2" destOrd="0" presId="urn:microsoft.com/office/officeart/2005/8/layout/matrix1"/>
    <dgm:cxn modelId="{ED0E7152-36E5-4725-9819-29699696026F}" type="presParOf" srcId="{78F9DAAB-0758-4C27-BB61-67991949446F}" destId="{A0DCAFF4-B914-48D5-B43F-0DBC00B26721}" srcOrd="3" destOrd="0" presId="urn:microsoft.com/office/officeart/2005/8/layout/matrix1"/>
    <dgm:cxn modelId="{31C0534F-11D9-442A-A089-72F9A4155251}" type="presParOf" srcId="{78F9DAAB-0758-4C27-BB61-67991949446F}" destId="{B42780C3-5B49-4F27-8482-BCCBABF61726}" srcOrd="4" destOrd="0" presId="urn:microsoft.com/office/officeart/2005/8/layout/matrix1"/>
    <dgm:cxn modelId="{B37FE143-1771-4E9A-BE6E-2F3463743B74}" type="presParOf" srcId="{78F9DAAB-0758-4C27-BB61-67991949446F}" destId="{9E316658-5984-4E60-88B7-51BC1F770E68}" srcOrd="5" destOrd="0" presId="urn:microsoft.com/office/officeart/2005/8/layout/matrix1"/>
    <dgm:cxn modelId="{DFF35E8E-8905-46C9-B543-BEE5354BB77B}" type="presParOf" srcId="{78F9DAAB-0758-4C27-BB61-67991949446F}" destId="{B68C9DA5-1B65-4867-A121-51636397FCEF}" srcOrd="6" destOrd="0" presId="urn:microsoft.com/office/officeart/2005/8/layout/matrix1"/>
    <dgm:cxn modelId="{A046521E-5A3B-4E6F-BC12-0D6803A7A94E}" type="presParOf" srcId="{78F9DAAB-0758-4C27-BB61-67991949446F}" destId="{06884357-297C-4EEA-B7D2-6695D42FA38A}" srcOrd="7" destOrd="0" presId="urn:microsoft.com/office/officeart/2005/8/layout/matrix1"/>
    <dgm:cxn modelId="{285AFCCA-723A-4E59-9DA1-E39D8AE0EFCF}" type="presParOf" srcId="{3D8A52AE-4FB5-4E4B-B06C-204DB41600FB}" destId="{97EA10FA-C4E5-47C4-B960-131B94BA82AC}"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80FF1C4D-3066-4A5A-9D21-02105B2EBFA6}" type="doc">
      <dgm:prSet loTypeId="urn:microsoft.com/office/officeart/2005/8/layout/hList6" loCatId="list" qsTypeId="urn:microsoft.com/office/officeart/2005/8/quickstyle/3d3" qsCatId="3D" csTypeId="urn:microsoft.com/office/officeart/2005/8/colors/colorful5" csCatId="colorful" phldr="1"/>
      <dgm:spPr/>
      <dgm:t>
        <a:bodyPr/>
        <a:lstStyle/>
        <a:p>
          <a:endParaRPr lang="en-IN"/>
        </a:p>
      </dgm:t>
    </dgm:pt>
    <dgm:pt modelId="{4A20AC6B-B25D-476E-A86A-9543359D88C7}">
      <dgm:prSet phldrT="[Text]" custT="1"/>
      <dgm:spPr/>
      <dgm:t>
        <a:bodyPr/>
        <a:lstStyle/>
        <a:p>
          <a:r>
            <a:rPr lang="en-US" sz="3600" dirty="0">
              <a:solidFill>
                <a:srgbClr val="FFC000"/>
              </a:solidFill>
              <a:latin typeface="Dubai Medium" panose="020B0604020202020204" pitchFamily="34" charset="-78"/>
              <a:cs typeface="Dubai Medium" panose="020B0604020202020204" pitchFamily="34" charset="-78"/>
            </a:rPr>
            <a:t>COVID CRISIS</a:t>
          </a:r>
          <a:endParaRPr lang="en-IN" sz="3600" dirty="0">
            <a:solidFill>
              <a:srgbClr val="FFC000"/>
            </a:solidFill>
            <a:latin typeface="Dubai Medium" panose="020B0604020202020204" pitchFamily="34" charset="-78"/>
            <a:cs typeface="Dubai Medium" panose="020B0604020202020204" pitchFamily="34" charset="-78"/>
          </a:endParaRPr>
        </a:p>
      </dgm:t>
    </dgm:pt>
    <dgm:pt modelId="{885D5B09-9492-4E88-95D9-B4FBF97C3B0C}" type="parTrans" cxnId="{965E3555-6997-49F3-909C-037D60A12E7C}">
      <dgm:prSet/>
      <dgm:spPr/>
      <dgm:t>
        <a:bodyPr/>
        <a:lstStyle/>
        <a:p>
          <a:endParaRPr lang="en-IN"/>
        </a:p>
      </dgm:t>
    </dgm:pt>
    <dgm:pt modelId="{01387F2F-519F-41EA-A044-9BEC3C57D88F}" type="sibTrans" cxnId="{965E3555-6997-49F3-909C-037D60A12E7C}">
      <dgm:prSet/>
      <dgm:spPr/>
      <dgm:t>
        <a:bodyPr/>
        <a:lstStyle/>
        <a:p>
          <a:endParaRPr lang="en-IN"/>
        </a:p>
      </dgm:t>
    </dgm:pt>
    <dgm:pt modelId="{FF96366D-AB90-448F-A339-D826C5A8FAC8}">
      <dgm:prSet phldrT="[Text]" custT="1"/>
      <dgm:spPr/>
      <dgm:t>
        <a:bodyPr/>
        <a:lstStyle/>
        <a:p>
          <a:r>
            <a:rPr lang="en-US" sz="2000" dirty="0">
              <a:solidFill>
                <a:srgbClr val="C00000"/>
              </a:solidFill>
            </a:rPr>
            <a:t>India‘s GDP is progressively decreasing,</a:t>
          </a:r>
          <a:endParaRPr lang="en-IN" sz="2000" dirty="0">
            <a:solidFill>
              <a:srgbClr val="C00000"/>
            </a:solidFill>
          </a:endParaRPr>
        </a:p>
      </dgm:t>
    </dgm:pt>
    <dgm:pt modelId="{535C992C-E25A-49DA-B732-E4746234158F}" type="parTrans" cxnId="{7E44125C-9FA0-41D4-A10C-AF38AFF0F45A}">
      <dgm:prSet/>
      <dgm:spPr/>
      <dgm:t>
        <a:bodyPr/>
        <a:lstStyle/>
        <a:p>
          <a:endParaRPr lang="en-IN"/>
        </a:p>
      </dgm:t>
    </dgm:pt>
    <dgm:pt modelId="{B3A1E21A-B5F2-4E18-95F0-85457A21E79D}" type="sibTrans" cxnId="{7E44125C-9FA0-41D4-A10C-AF38AFF0F45A}">
      <dgm:prSet/>
      <dgm:spPr/>
      <dgm:t>
        <a:bodyPr/>
        <a:lstStyle/>
        <a:p>
          <a:endParaRPr lang="en-IN"/>
        </a:p>
      </dgm:t>
    </dgm:pt>
    <dgm:pt modelId="{E00EC82D-7C5E-49DE-8C46-53F382603527}">
      <dgm:prSet phldrT="[Text]" custT="1"/>
      <dgm:spPr/>
      <dgm:t>
        <a:bodyPr/>
        <a:lstStyle/>
        <a:p>
          <a:r>
            <a:rPr lang="en-US" sz="2000" dirty="0">
              <a:solidFill>
                <a:srgbClr val="C00000"/>
              </a:solidFill>
            </a:rPr>
            <a:t>Everyone needs to contribute to increase GDP</a:t>
          </a:r>
          <a:endParaRPr lang="en-IN" sz="2000" dirty="0">
            <a:solidFill>
              <a:srgbClr val="C00000"/>
            </a:solidFill>
          </a:endParaRPr>
        </a:p>
      </dgm:t>
    </dgm:pt>
    <dgm:pt modelId="{3760A938-3353-4544-9E56-77FFF17EBFD6}" type="parTrans" cxnId="{5D03BDC1-4090-4078-A91F-08BF5FEC35A3}">
      <dgm:prSet/>
      <dgm:spPr/>
      <dgm:t>
        <a:bodyPr/>
        <a:lstStyle/>
        <a:p>
          <a:endParaRPr lang="en-IN"/>
        </a:p>
      </dgm:t>
    </dgm:pt>
    <dgm:pt modelId="{6D478BF2-2A06-43F3-9224-5D30EAD6F175}" type="sibTrans" cxnId="{5D03BDC1-4090-4078-A91F-08BF5FEC35A3}">
      <dgm:prSet/>
      <dgm:spPr/>
      <dgm:t>
        <a:bodyPr/>
        <a:lstStyle/>
        <a:p>
          <a:endParaRPr lang="en-IN"/>
        </a:p>
      </dgm:t>
    </dgm:pt>
    <dgm:pt modelId="{EBC3A0FF-CD4F-4C11-981C-4F1D75C5423A}">
      <dgm:prSet phldrT="[Text]" custT="1"/>
      <dgm:spPr/>
      <dgm:t>
        <a:bodyPr/>
        <a:lstStyle/>
        <a:p>
          <a:r>
            <a:rPr lang="en-US" sz="3600" dirty="0">
              <a:solidFill>
                <a:srgbClr val="FFC000"/>
              </a:solidFill>
              <a:latin typeface="Dubai Medium" panose="020B0603030403030204" pitchFamily="34" charset="-78"/>
              <a:cs typeface="Dubai Medium" panose="020B0603030403030204" pitchFamily="34" charset="-78"/>
            </a:rPr>
            <a:t>SURAKSHA KAVACH</a:t>
          </a:r>
          <a:endParaRPr lang="en-IN" sz="3600" dirty="0">
            <a:solidFill>
              <a:srgbClr val="FFC000"/>
            </a:solidFill>
            <a:latin typeface="Dubai Medium" panose="020B0603030403030204" pitchFamily="34" charset="-78"/>
            <a:cs typeface="Dubai Medium" panose="020B0603030403030204" pitchFamily="34" charset="-78"/>
          </a:endParaRPr>
        </a:p>
      </dgm:t>
    </dgm:pt>
    <dgm:pt modelId="{A422684D-BBCE-4739-8B3E-E544C9C684CD}" type="parTrans" cxnId="{9F2A2D67-5096-4EE6-9564-C465E941EE24}">
      <dgm:prSet/>
      <dgm:spPr/>
      <dgm:t>
        <a:bodyPr/>
        <a:lstStyle/>
        <a:p>
          <a:endParaRPr lang="en-IN"/>
        </a:p>
      </dgm:t>
    </dgm:pt>
    <dgm:pt modelId="{AC145E24-CE76-43E3-9A35-ACDA9D44E024}" type="sibTrans" cxnId="{9F2A2D67-5096-4EE6-9564-C465E941EE24}">
      <dgm:prSet/>
      <dgm:spPr/>
      <dgm:t>
        <a:bodyPr/>
        <a:lstStyle/>
        <a:p>
          <a:endParaRPr lang="en-IN"/>
        </a:p>
      </dgm:t>
    </dgm:pt>
    <dgm:pt modelId="{9766084D-CDF3-4561-BB05-88E2D34667C5}">
      <dgm:prSet phldrT="[Text]" custT="1"/>
      <dgm:spPr/>
      <dgm:t>
        <a:bodyPr/>
        <a:lstStyle/>
        <a:p>
          <a:r>
            <a:rPr lang="en-US" sz="1800" dirty="0">
              <a:solidFill>
                <a:srgbClr val="FFFF00"/>
              </a:solidFill>
            </a:rPr>
            <a:t>A PIR sensor based model fit on belt which ensures social distancing of every worker and in addition with masks and sanitizers we can ensure their safety as well .In addition we should opt for sensor based untouched taps and sanitizers</a:t>
          </a:r>
          <a:r>
            <a:rPr lang="en-US" sz="2000" dirty="0">
              <a:solidFill>
                <a:srgbClr val="FFFF00"/>
              </a:solidFill>
            </a:rPr>
            <a:t> </a:t>
          </a:r>
          <a:endParaRPr lang="en-IN" sz="2000" dirty="0">
            <a:solidFill>
              <a:srgbClr val="FFFF00"/>
            </a:solidFill>
          </a:endParaRPr>
        </a:p>
      </dgm:t>
    </dgm:pt>
    <dgm:pt modelId="{86B36A8D-1EA8-4B96-81F1-7D4BAC996854}" type="parTrans" cxnId="{8C3DD535-D722-40B9-93C5-982A1D756BEB}">
      <dgm:prSet/>
      <dgm:spPr/>
      <dgm:t>
        <a:bodyPr/>
        <a:lstStyle/>
        <a:p>
          <a:endParaRPr lang="en-IN"/>
        </a:p>
      </dgm:t>
    </dgm:pt>
    <dgm:pt modelId="{3E20BFF5-BA63-4FAE-8593-802E36EAE24F}" type="sibTrans" cxnId="{8C3DD535-D722-40B9-93C5-982A1D756BEB}">
      <dgm:prSet/>
      <dgm:spPr/>
      <dgm:t>
        <a:bodyPr/>
        <a:lstStyle/>
        <a:p>
          <a:endParaRPr lang="en-IN"/>
        </a:p>
      </dgm:t>
    </dgm:pt>
    <dgm:pt modelId="{2195E13B-BDCB-4639-B8D5-4142E8E4D2B9}">
      <dgm:prSet phldrT="[Text]" custT="1"/>
      <dgm:spPr/>
      <dgm:t>
        <a:bodyPr/>
        <a:lstStyle/>
        <a:p>
          <a:r>
            <a:rPr lang="en-US" sz="3400" dirty="0">
              <a:solidFill>
                <a:srgbClr val="FFC000"/>
              </a:solidFill>
              <a:latin typeface="Dubai Medium" panose="020B0603030403030204" pitchFamily="34" charset="-78"/>
              <a:cs typeface="Dubai Medium" panose="020B0603030403030204" pitchFamily="34" charset="-78"/>
            </a:rPr>
            <a:t>SANITIZERS AND APPS </a:t>
          </a:r>
          <a:endParaRPr lang="en-IN" sz="3400" dirty="0">
            <a:solidFill>
              <a:srgbClr val="FFC000"/>
            </a:solidFill>
            <a:latin typeface="Dubai Medium" panose="020B0603030403030204" pitchFamily="34" charset="-78"/>
            <a:cs typeface="Dubai Medium" panose="020B0603030403030204" pitchFamily="34" charset="-78"/>
          </a:endParaRPr>
        </a:p>
      </dgm:t>
    </dgm:pt>
    <dgm:pt modelId="{CF3DBF65-E182-4B37-ABFE-A83CF88C803C}" type="parTrans" cxnId="{76594C34-7D9A-417C-AB45-883C65CBB4A9}">
      <dgm:prSet/>
      <dgm:spPr/>
      <dgm:t>
        <a:bodyPr/>
        <a:lstStyle/>
        <a:p>
          <a:endParaRPr lang="en-IN"/>
        </a:p>
      </dgm:t>
    </dgm:pt>
    <dgm:pt modelId="{014C741E-87BE-4CEB-A464-75BBFED0EB5F}" type="sibTrans" cxnId="{76594C34-7D9A-417C-AB45-883C65CBB4A9}">
      <dgm:prSet/>
      <dgm:spPr/>
      <dgm:t>
        <a:bodyPr/>
        <a:lstStyle/>
        <a:p>
          <a:endParaRPr lang="en-IN"/>
        </a:p>
      </dgm:t>
    </dgm:pt>
    <dgm:pt modelId="{B4C950D7-F7DC-4A95-98D0-BA7A8192DFCD}">
      <dgm:prSet phldrT="[Text]" custT="1"/>
      <dgm:spPr/>
      <dgm:t>
        <a:bodyPr/>
        <a:lstStyle/>
        <a:p>
          <a:r>
            <a:rPr lang="en-US" sz="2000" dirty="0">
              <a:solidFill>
                <a:srgbClr val="002060"/>
              </a:solidFill>
            </a:rPr>
            <a:t>In COVID era these have become basic amenities and its quite a social service and gaining form the big market also as well as ensuring safety of workers also.</a:t>
          </a:r>
          <a:endParaRPr lang="en-IN" sz="2000" dirty="0">
            <a:solidFill>
              <a:srgbClr val="002060"/>
            </a:solidFill>
          </a:endParaRPr>
        </a:p>
      </dgm:t>
    </dgm:pt>
    <dgm:pt modelId="{A1EE380B-2D92-4576-9A15-01B836F70194}" type="parTrans" cxnId="{551EDDE3-1140-4253-8162-6DE5D246CF64}">
      <dgm:prSet/>
      <dgm:spPr/>
      <dgm:t>
        <a:bodyPr/>
        <a:lstStyle/>
        <a:p>
          <a:endParaRPr lang="en-IN"/>
        </a:p>
      </dgm:t>
    </dgm:pt>
    <dgm:pt modelId="{B45292C6-032C-4811-BFBC-FD0CAC530BDC}" type="sibTrans" cxnId="{551EDDE3-1140-4253-8162-6DE5D246CF64}">
      <dgm:prSet/>
      <dgm:spPr/>
      <dgm:t>
        <a:bodyPr/>
        <a:lstStyle/>
        <a:p>
          <a:endParaRPr lang="en-IN"/>
        </a:p>
      </dgm:t>
    </dgm:pt>
    <dgm:pt modelId="{A03977CB-65DE-4DA4-8A2B-A638896B1A09}">
      <dgm:prSet phldrT="[Text]" custT="1"/>
      <dgm:spPr/>
      <dgm:t>
        <a:bodyPr/>
        <a:lstStyle/>
        <a:p>
          <a:r>
            <a:rPr lang="en-US" sz="2000" dirty="0">
              <a:solidFill>
                <a:srgbClr val="C00000"/>
              </a:solidFill>
            </a:rPr>
            <a:t>Manufacturing sector are suffering most.</a:t>
          </a:r>
          <a:endParaRPr lang="en-IN" sz="2000" dirty="0">
            <a:solidFill>
              <a:srgbClr val="C00000"/>
            </a:solidFill>
          </a:endParaRPr>
        </a:p>
      </dgm:t>
    </dgm:pt>
    <dgm:pt modelId="{27B9F50A-70D1-4F15-8457-E39A940DFE1E}" type="parTrans" cxnId="{9CBB351C-4F51-495E-AA1E-5F81410B67C5}">
      <dgm:prSet/>
      <dgm:spPr/>
      <dgm:t>
        <a:bodyPr/>
        <a:lstStyle/>
        <a:p>
          <a:endParaRPr lang="en-IN"/>
        </a:p>
      </dgm:t>
    </dgm:pt>
    <dgm:pt modelId="{AC915D85-3962-4DAB-A2ED-E702B7B32F28}" type="sibTrans" cxnId="{9CBB351C-4F51-495E-AA1E-5F81410B67C5}">
      <dgm:prSet/>
      <dgm:spPr/>
      <dgm:t>
        <a:bodyPr/>
        <a:lstStyle/>
        <a:p>
          <a:endParaRPr lang="en-IN"/>
        </a:p>
      </dgm:t>
    </dgm:pt>
    <dgm:pt modelId="{246FC611-CF21-40D0-9DB9-0ED1EB7AB81C}">
      <dgm:prSet phldrT="[Text]" custT="1"/>
      <dgm:spPr/>
      <dgm:t>
        <a:bodyPr/>
        <a:lstStyle/>
        <a:p>
          <a:r>
            <a:rPr lang="en-US" sz="2000" dirty="0">
              <a:solidFill>
                <a:srgbClr val="C00000"/>
              </a:solidFill>
            </a:rPr>
            <a:t> Then how companies would ensure safety of workforce?</a:t>
          </a:r>
          <a:endParaRPr lang="en-IN" sz="2000" dirty="0">
            <a:solidFill>
              <a:srgbClr val="C00000"/>
            </a:solidFill>
          </a:endParaRPr>
        </a:p>
      </dgm:t>
    </dgm:pt>
    <dgm:pt modelId="{F4649F9C-92B7-4839-AA2A-03623A46DEF7}" type="parTrans" cxnId="{0150D854-210D-427F-8598-6E2675746F94}">
      <dgm:prSet/>
      <dgm:spPr/>
      <dgm:t>
        <a:bodyPr/>
        <a:lstStyle/>
        <a:p>
          <a:endParaRPr lang="en-IN"/>
        </a:p>
      </dgm:t>
    </dgm:pt>
    <dgm:pt modelId="{92FB862D-BF11-4D29-B7DD-C7EADBBDB5F4}" type="sibTrans" cxnId="{0150D854-210D-427F-8598-6E2675746F94}">
      <dgm:prSet/>
      <dgm:spPr/>
      <dgm:t>
        <a:bodyPr/>
        <a:lstStyle/>
        <a:p>
          <a:endParaRPr lang="en-IN"/>
        </a:p>
      </dgm:t>
    </dgm:pt>
    <dgm:pt modelId="{510B7650-6AEE-425C-9585-41992A6936C4}" type="pres">
      <dgm:prSet presAssocID="{80FF1C4D-3066-4A5A-9D21-02105B2EBFA6}" presName="Name0" presStyleCnt="0">
        <dgm:presLayoutVars>
          <dgm:dir/>
          <dgm:resizeHandles val="exact"/>
        </dgm:presLayoutVars>
      </dgm:prSet>
      <dgm:spPr/>
    </dgm:pt>
    <dgm:pt modelId="{0D854F5F-6A07-4781-B0C8-6CFD41C8F2E6}" type="pres">
      <dgm:prSet presAssocID="{4A20AC6B-B25D-476E-A86A-9543359D88C7}" presName="node" presStyleLbl="node1" presStyleIdx="0" presStyleCnt="3" custScaleX="121584" custLinFactNeighborX="27943" custLinFactNeighborY="0">
        <dgm:presLayoutVars>
          <dgm:bulletEnabled val="1"/>
        </dgm:presLayoutVars>
      </dgm:prSet>
      <dgm:spPr/>
    </dgm:pt>
    <dgm:pt modelId="{596E324B-0AE9-4E83-BF7E-D952A2CE5839}" type="pres">
      <dgm:prSet presAssocID="{01387F2F-519F-41EA-A044-9BEC3C57D88F}" presName="sibTrans" presStyleCnt="0"/>
      <dgm:spPr/>
    </dgm:pt>
    <dgm:pt modelId="{5089D8CB-990E-4878-9560-DF370E628C69}" type="pres">
      <dgm:prSet presAssocID="{EBC3A0FF-CD4F-4C11-981C-4F1D75C5423A}" presName="node" presStyleLbl="node1" presStyleIdx="1" presStyleCnt="3" custScaleX="109056">
        <dgm:presLayoutVars>
          <dgm:bulletEnabled val="1"/>
        </dgm:presLayoutVars>
      </dgm:prSet>
      <dgm:spPr/>
    </dgm:pt>
    <dgm:pt modelId="{6DF6060B-41B6-456A-9073-1C8B30D2709F}" type="pres">
      <dgm:prSet presAssocID="{AC145E24-CE76-43E3-9A35-ACDA9D44E024}" presName="sibTrans" presStyleCnt="0"/>
      <dgm:spPr/>
    </dgm:pt>
    <dgm:pt modelId="{44D39FFF-7C9B-435C-9082-6C9F810C9EB1}" type="pres">
      <dgm:prSet presAssocID="{2195E13B-BDCB-4639-B8D5-4142E8E4D2B9}" presName="node" presStyleLbl="node1" presStyleIdx="2" presStyleCnt="3" custScaleX="90913" custScaleY="94508" custLinFactNeighborX="1928" custLinFactNeighborY="-2174">
        <dgm:presLayoutVars>
          <dgm:bulletEnabled val="1"/>
        </dgm:presLayoutVars>
      </dgm:prSet>
      <dgm:spPr/>
    </dgm:pt>
  </dgm:ptLst>
  <dgm:cxnLst>
    <dgm:cxn modelId="{09B5330E-76FB-4781-A560-221A6416C571}" type="presOf" srcId="{E00EC82D-7C5E-49DE-8C46-53F382603527}" destId="{0D854F5F-6A07-4781-B0C8-6CFD41C8F2E6}" srcOrd="0" destOrd="3" presId="urn:microsoft.com/office/officeart/2005/8/layout/hList6"/>
    <dgm:cxn modelId="{9CBB351C-4F51-495E-AA1E-5F81410B67C5}" srcId="{4A20AC6B-B25D-476E-A86A-9543359D88C7}" destId="{A03977CB-65DE-4DA4-8A2B-A638896B1A09}" srcOrd="1" destOrd="0" parTransId="{27B9F50A-70D1-4F15-8457-E39A940DFE1E}" sibTransId="{AC915D85-3962-4DAB-A2ED-E702B7B32F28}"/>
    <dgm:cxn modelId="{D0DE4523-B4FF-435D-B275-BC24AEF7D7C5}" type="presOf" srcId="{B4C950D7-F7DC-4A95-98D0-BA7A8192DFCD}" destId="{44D39FFF-7C9B-435C-9082-6C9F810C9EB1}" srcOrd="0" destOrd="1" presId="urn:microsoft.com/office/officeart/2005/8/layout/hList6"/>
    <dgm:cxn modelId="{76594C34-7D9A-417C-AB45-883C65CBB4A9}" srcId="{80FF1C4D-3066-4A5A-9D21-02105B2EBFA6}" destId="{2195E13B-BDCB-4639-B8D5-4142E8E4D2B9}" srcOrd="2" destOrd="0" parTransId="{CF3DBF65-E182-4B37-ABFE-A83CF88C803C}" sibTransId="{014C741E-87BE-4CEB-A464-75BBFED0EB5F}"/>
    <dgm:cxn modelId="{8C3DD535-D722-40B9-93C5-982A1D756BEB}" srcId="{EBC3A0FF-CD4F-4C11-981C-4F1D75C5423A}" destId="{9766084D-CDF3-4561-BB05-88E2D34667C5}" srcOrd="0" destOrd="0" parTransId="{86B36A8D-1EA8-4B96-81F1-7D4BAC996854}" sibTransId="{3E20BFF5-BA63-4FAE-8593-802E36EAE24F}"/>
    <dgm:cxn modelId="{7E44125C-9FA0-41D4-A10C-AF38AFF0F45A}" srcId="{4A20AC6B-B25D-476E-A86A-9543359D88C7}" destId="{FF96366D-AB90-448F-A339-D826C5A8FAC8}" srcOrd="0" destOrd="0" parTransId="{535C992C-E25A-49DA-B732-E4746234158F}" sibTransId="{B3A1E21A-B5F2-4E18-95F0-85457A21E79D}"/>
    <dgm:cxn modelId="{40F0985D-87A8-4BD2-9652-F7ED51AFD4A7}" type="presOf" srcId="{9766084D-CDF3-4561-BB05-88E2D34667C5}" destId="{5089D8CB-990E-4878-9560-DF370E628C69}" srcOrd="0" destOrd="1" presId="urn:microsoft.com/office/officeart/2005/8/layout/hList6"/>
    <dgm:cxn modelId="{B6DCC142-ACC1-4F3C-84AE-FD50B674B6AF}" type="presOf" srcId="{A03977CB-65DE-4DA4-8A2B-A638896B1A09}" destId="{0D854F5F-6A07-4781-B0C8-6CFD41C8F2E6}" srcOrd="0" destOrd="2" presId="urn:microsoft.com/office/officeart/2005/8/layout/hList6"/>
    <dgm:cxn modelId="{9F2A2D67-5096-4EE6-9564-C465E941EE24}" srcId="{80FF1C4D-3066-4A5A-9D21-02105B2EBFA6}" destId="{EBC3A0FF-CD4F-4C11-981C-4F1D75C5423A}" srcOrd="1" destOrd="0" parTransId="{A422684D-BBCE-4739-8B3E-E544C9C684CD}" sibTransId="{AC145E24-CE76-43E3-9A35-ACDA9D44E024}"/>
    <dgm:cxn modelId="{01B9B869-6BC8-4754-AD71-C47462C8DFA1}" type="presOf" srcId="{FF96366D-AB90-448F-A339-D826C5A8FAC8}" destId="{0D854F5F-6A07-4781-B0C8-6CFD41C8F2E6}" srcOrd="0" destOrd="1" presId="urn:microsoft.com/office/officeart/2005/8/layout/hList6"/>
    <dgm:cxn modelId="{5C12B46B-5DCB-4287-8825-91078E74572D}" type="presOf" srcId="{4A20AC6B-B25D-476E-A86A-9543359D88C7}" destId="{0D854F5F-6A07-4781-B0C8-6CFD41C8F2E6}" srcOrd="0" destOrd="0" presId="urn:microsoft.com/office/officeart/2005/8/layout/hList6"/>
    <dgm:cxn modelId="{8AFD7F6C-7F8A-475F-8688-F4FBDA6AD7A9}" type="presOf" srcId="{EBC3A0FF-CD4F-4C11-981C-4F1D75C5423A}" destId="{5089D8CB-990E-4878-9560-DF370E628C69}" srcOrd="0" destOrd="0" presId="urn:microsoft.com/office/officeart/2005/8/layout/hList6"/>
    <dgm:cxn modelId="{0150D854-210D-427F-8598-6E2675746F94}" srcId="{4A20AC6B-B25D-476E-A86A-9543359D88C7}" destId="{246FC611-CF21-40D0-9DB9-0ED1EB7AB81C}" srcOrd="3" destOrd="0" parTransId="{F4649F9C-92B7-4839-AA2A-03623A46DEF7}" sibTransId="{92FB862D-BF11-4D29-B7DD-C7EADBBDB5F4}"/>
    <dgm:cxn modelId="{965E3555-6997-49F3-909C-037D60A12E7C}" srcId="{80FF1C4D-3066-4A5A-9D21-02105B2EBFA6}" destId="{4A20AC6B-B25D-476E-A86A-9543359D88C7}" srcOrd="0" destOrd="0" parTransId="{885D5B09-9492-4E88-95D9-B4FBF97C3B0C}" sibTransId="{01387F2F-519F-41EA-A044-9BEC3C57D88F}"/>
    <dgm:cxn modelId="{11697C93-F6EB-4E3F-B6E4-B6CD55870D00}" type="presOf" srcId="{2195E13B-BDCB-4639-B8D5-4142E8E4D2B9}" destId="{44D39FFF-7C9B-435C-9082-6C9F810C9EB1}" srcOrd="0" destOrd="0" presId="urn:microsoft.com/office/officeart/2005/8/layout/hList6"/>
    <dgm:cxn modelId="{5D03BDC1-4090-4078-A91F-08BF5FEC35A3}" srcId="{4A20AC6B-B25D-476E-A86A-9543359D88C7}" destId="{E00EC82D-7C5E-49DE-8C46-53F382603527}" srcOrd="2" destOrd="0" parTransId="{3760A938-3353-4544-9E56-77FFF17EBFD6}" sibTransId="{6D478BF2-2A06-43F3-9224-5D30EAD6F175}"/>
    <dgm:cxn modelId="{551EDDE3-1140-4253-8162-6DE5D246CF64}" srcId="{2195E13B-BDCB-4639-B8D5-4142E8E4D2B9}" destId="{B4C950D7-F7DC-4A95-98D0-BA7A8192DFCD}" srcOrd="0" destOrd="0" parTransId="{A1EE380B-2D92-4576-9A15-01B836F70194}" sibTransId="{B45292C6-032C-4811-BFBC-FD0CAC530BDC}"/>
    <dgm:cxn modelId="{145051ED-1998-4AC8-8B5B-D0A3C6102248}" type="presOf" srcId="{246FC611-CF21-40D0-9DB9-0ED1EB7AB81C}" destId="{0D854F5F-6A07-4781-B0C8-6CFD41C8F2E6}" srcOrd="0" destOrd="4" presId="urn:microsoft.com/office/officeart/2005/8/layout/hList6"/>
    <dgm:cxn modelId="{B5F5ABFE-A561-490C-8E45-62B76045BD58}" type="presOf" srcId="{80FF1C4D-3066-4A5A-9D21-02105B2EBFA6}" destId="{510B7650-6AEE-425C-9585-41992A6936C4}" srcOrd="0" destOrd="0" presId="urn:microsoft.com/office/officeart/2005/8/layout/hList6"/>
    <dgm:cxn modelId="{8C48CA64-74AF-4B78-8E43-246543B827EE}" type="presParOf" srcId="{510B7650-6AEE-425C-9585-41992A6936C4}" destId="{0D854F5F-6A07-4781-B0C8-6CFD41C8F2E6}" srcOrd="0" destOrd="0" presId="urn:microsoft.com/office/officeart/2005/8/layout/hList6"/>
    <dgm:cxn modelId="{AC4E10E4-C78B-4C40-AE67-29AE6F6FABC7}" type="presParOf" srcId="{510B7650-6AEE-425C-9585-41992A6936C4}" destId="{596E324B-0AE9-4E83-BF7E-D952A2CE5839}" srcOrd="1" destOrd="0" presId="urn:microsoft.com/office/officeart/2005/8/layout/hList6"/>
    <dgm:cxn modelId="{1F0865A7-7921-4176-AC94-4C2A293215E0}" type="presParOf" srcId="{510B7650-6AEE-425C-9585-41992A6936C4}" destId="{5089D8CB-990E-4878-9560-DF370E628C69}" srcOrd="2" destOrd="0" presId="urn:microsoft.com/office/officeart/2005/8/layout/hList6"/>
    <dgm:cxn modelId="{027E289B-F7BD-49DF-A328-DBFE0677A3F5}" type="presParOf" srcId="{510B7650-6AEE-425C-9585-41992A6936C4}" destId="{6DF6060B-41B6-456A-9073-1C8B30D2709F}" srcOrd="3" destOrd="0" presId="urn:microsoft.com/office/officeart/2005/8/layout/hList6"/>
    <dgm:cxn modelId="{5AF41E7F-4141-43B2-BF27-47B7F2DEB50B}" type="presParOf" srcId="{510B7650-6AEE-425C-9585-41992A6936C4}" destId="{44D39FFF-7C9B-435C-9082-6C9F810C9EB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D02C42-D0A3-49DB-9876-38C41783BECC}">
      <dsp:nvSpPr>
        <dsp:cNvPr id="0" name=""/>
        <dsp:cNvSpPr/>
      </dsp:nvSpPr>
      <dsp:spPr>
        <a:xfrm>
          <a:off x="129156" y="1373"/>
          <a:ext cx="4448993" cy="2669396"/>
        </a:xfrm>
        <a:prstGeom prst="rect">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endParaRPr lang="en-US" sz="2000" kern="1200" dirty="0"/>
        </a:p>
        <a:p>
          <a:pPr marL="0" lvl="0" indent="0" algn="l" defTabSz="889000">
            <a:lnSpc>
              <a:spcPct val="90000"/>
            </a:lnSpc>
            <a:spcBef>
              <a:spcPct val="0"/>
            </a:spcBef>
            <a:spcAft>
              <a:spcPct val="35000"/>
            </a:spcAft>
            <a:buNone/>
          </a:pPr>
          <a:r>
            <a:rPr lang="en-US" sz="2000" kern="1200" dirty="0"/>
            <a:t>1-Using SURAKSHA KAVACH we can have workers to work in industries which would decrease unemployment drastically and also reducing violence activities in society.</a:t>
          </a:r>
        </a:p>
        <a:p>
          <a:pPr marL="0" lvl="0" indent="0" algn="l" defTabSz="889000">
            <a:lnSpc>
              <a:spcPct val="90000"/>
            </a:lnSpc>
            <a:spcBef>
              <a:spcPct val="0"/>
            </a:spcBef>
            <a:spcAft>
              <a:spcPct val="35000"/>
            </a:spcAft>
            <a:buNone/>
          </a:pPr>
          <a:endParaRPr lang="en-US" sz="2000" kern="1200" dirty="0"/>
        </a:p>
        <a:p>
          <a:pPr marL="285750" lvl="1" indent="-285750" algn="l" defTabSz="1600200">
            <a:lnSpc>
              <a:spcPct val="90000"/>
            </a:lnSpc>
            <a:spcBef>
              <a:spcPct val="0"/>
            </a:spcBef>
            <a:spcAft>
              <a:spcPct val="15000"/>
            </a:spcAft>
            <a:buChar char="•"/>
          </a:pPr>
          <a:endParaRPr lang="en-IN" sz="3600" kern="1200" dirty="0"/>
        </a:p>
      </dsp:txBody>
      <dsp:txXfrm>
        <a:off x="129156" y="1373"/>
        <a:ext cx="4448993" cy="2669396"/>
      </dsp:txXfrm>
    </dsp:sp>
    <dsp:sp modelId="{7C8C4DFC-756A-47FC-8CBF-34EB6CF95515}">
      <dsp:nvSpPr>
        <dsp:cNvPr id="0" name=""/>
        <dsp:cNvSpPr/>
      </dsp:nvSpPr>
      <dsp:spPr>
        <a:xfrm>
          <a:off x="5023049" y="1373"/>
          <a:ext cx="4448993" cy="2669396"/>
        </a:xfrm>
        <a:prstGeom prst="rect">
          <a:avLst/>
        </a:prstGeom>
        <a:solidFill>
          <a:schemeClr val="accent5">
            <a:hueOff val="2944118"/>
            <a:satOff val="9586"/>
            <a:lumOff val="333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2-Here when we form a industrial unit of masks and sanitizers we are contributing to women empowerment as well.</a:t>
          </a:r>
        </a:p>
        <a:p>
          <a:pPr marL="0" lvl="0" indent="0" algn="ctr" defTabSz="889000">
            <a:lnSpc>
              <a:spcPct val="90000"/>
            </a:lnSpc>
            <a:spcBef>
              <a:spcPct val="0"/>
            </a:spcBef>
            <a:spcAft>
              <a:spcPct val="35000"/>
            </a:spcAft>
            <a:buNone/>
          </a:pPr>
          <a:endParaRPr lang="en-US" sz="2000" kern="1200" dirty="0"/>
        </a:p>
        <a:p>
          <a:pPr marL="0" lvl="0" indent="0" algn="ctr" defTabSz="889000">
            <a:lnSpc>
              <a:spcPct val="90000"/>
            </a:lnSpc>
            <a:spcBef>
              <a:spcPct val="0"/>
            </a:spcBef>
            <a:spcAft>
              <a:spcPct val="35000"/>
            </a:spcAft>
            <a:buNone/>
          </a:pPr>
          <a:r>
            <a:rPr lang="en-US" sz="2000" kern="1200" dirty="0"/>
            <a:t> </a:t>
          </a:r>
          <a:endParaRPr lang="en-IN" sz="2000" kern="1200" dirty="0"/>
        </a:p>
      </dsp:txBody>
      <dsp:txXfrm>
        <a:off x="5023049" y="1373"/>
        <a:ext cx="4448993" cy="2669396"/>
      </dsp:txXfrm>
    </dsp:sp>
    <dsp:sp modelId="{52235C41-12CF-4A7E-8699-3532A77FBA78}">
      <dsp:nvSpPr>
        <dsp:cNvPr id="0" name=""/>
        <dsp:cNvSpPr/>
      </dsp:nvSpPr>
      <dsp:spPr>
        <a:xfrm>
          <a:off x="129156" y="3115668"/>
          <a:ext cx="4448993" cy="2669396"/>
        </a:xfrm>
        <a:prstGeom prst="rect">
          <a:avLst/>
        </a:prstGeom>
        <a:solidFill>
          <a:schemeClr val="accent5">
            <a:hueOff val="5888237"/>
            <a:satOff val="19172"/>
            <a:lumOff val="666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3-Most importantly it would contribute to India’s GDP as well thereby stepping towards </a:t>
          </a:r>
        </a:p>
        <a:p>
          <a:pPr marL="0" lvl="0" indent="0" algn="ctr" defTabSz="889000">
            <a:lnSpc>
              <a:spcPct val="90000"/>
            </a:lnSpc>
            <a:spcBef>
              <a:spcPct val="0"/>
            </a:spcBef>
            <a:spcAft>
              <a:spcPct val="35000"/>
            </a:spcAft>
            <a:buNone/>
          </a:pPr>
          <a:r>
            <a:rPr lang="en-US" sz="2000" kern="1200" dirty="0"/>
            <a:t>AATAMNIRBHAR BHARAT.</a:t>
          </a:r>
        </a:p>
        <a:p>
          <a:pPr marL="0" lvl="0" indent="0" algn="ctr" defTabSz="889000">
            <a:lnSpc>
              <a:spcPct val="90000"/>
            </a:lnSpc>
            <a:spcBef>
              <a:spcPct val="0"/>
            </a:spcBef>
            <a:spcAft>
              <a:spcPct val="35000"/>
            </a:spcAft>
            <a:buNone/>
          </a:pPr>
          <a:r>
            <a:rPr lang="en-US" sz="2000" kern="1200" dirty="0"/>
            <a:t>It might seem that once COVID problem is solved then this model won’t be of any use rather these sort of virus are quite periodic in nature and will emerge after few years again.</a:t>
          </a:r>
          <a:endParaRPr lang="en-IN" sz="2000" kern="1200" dirty="0"/>
        </a:p>
      </dsp:txBody>
      <dsp:txXfrm>
        <a:off x="129156" y="3115668"/>
        <a:ext cx="4448993" cy="2669396"/>
      </dsp:txXfrm>
    </dsp:sp>
    <dsp:sp modelId="{4121893A-B44A-4CF1-85E8-AC9E5068A453}">
      <dsp:nvSpPr>
        <dsp:cNvPr id="0" name=""/>
        <dsp:cNvSpPr/>
      </dsp:nvSpPr>
      <dsp:spPr>
        <a:xfrm>
          <a:off x="5023049" y="3115668"/>
          <a:ext cx="4448993" cy="2669396"/>
        </a:xfrm>
        <a:prstGeom prst="rect">
          <a:avLst/>
        </a:prstGeom>
        <a:solidFill>
          <a:schemeClr val="accent5">
            <a:hueOff val="8832355"/>
            <a:satOff val="28758"/>
            <a:lumOff val="1000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4-The software application built would connect different automobile drivers  and by forming  a human chain they can deliver goods produced inside our country also.</a:t>
          </a:r>
          <a:endParaRPr lang="en-IN" sz="2000" kern="1200" dirty="0"/>
        </a:p>
      </dsp:txBody>
      <dsp:txXfrm>
        <a:off x="5023049" y="3115668"/>
        <a:ext cx="4448993" cy="26693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15756D-2951-46AE-B1A8-39D2570F91E7}">
      <dsp:nvSpPr>
        <dsp:cNvPr id="0" name=""/>
        <dsp:cNvSpPr/>
      </dsp:nvSpPr>
      <dsp:spPr>
        <a:xfrm rot="16200000">
          <a:off x="1259287" y="-1261168"/>
          <a:ext cx="2824223" cy="5414596"/>
        </a:xfrm>
        <a:prstGeom prst="round1Rect">
          <a:avLst/>
        </a:prstGeom>
        <a:gradFill rotWithShape="0">
          <a:gsLst>
            <a:gs pos="0">
              <a:schemeClr val="accent2">
                <a:hueOff val="0"/>
                <a:satOff val="0"/>
                <a:lumOff val="0"/>
                <a:alphaOff val="0"/>
                <a:tint val="94000"/>
                <a:satMod val="103000"/>
                <a:lumMod val="102000"/>
              </a:schemeClr>
            </a:gs>
            <a:gs pos="50000">
              <a:schemeClr val="accent2">
                <a:hueOff val="0"/>
                <a:satOff val="0"/>
                <a:lumOff val="0"/>
                <a:alphaOff val="0"/>
                <a:shade val="100000"/>
                <a:satMod val="110000"/>
                <a:lumMod val="100000"/>
              </a:schemeClr>
            </a:gs>
            <a:gs pos="100000">
              <a:schemeClr val="accent2">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1)-In the SURAKSHA KAVACH we use PIR sensors which work on detecting infrared rays e</a:t>
          </a:r>
          <a:r>
            <a:rPr lang="en-IN" sz="1600" kern="1200" dirty="0"/>
            <a:t>mission. So if worker is working in a zone where infrared rays are already involved it would continuously beep so a better solution is automation of those parts of industries where workforce won’t be involved , along with it may beep also if animal comes to its proximity we can adjust that by using a </a:t>
          </a:r>
          <a:r>
            <a:rPr lang="en-IN" sz="1600" u="sng" kern="1200" dirty="0">
              <a:solidFill>
                <a:schemeClr val="accent6">
                  <a:lumMod val="75000"/>
                </a:schemeClr>
              </a:solidFill>
            </a:rPr>
            <a:t>grid eye sensor </a:t>
          </a:r>
          <a:r>
            <a:rPr lang="en-IN" sz="1600" kern="1200" dirty="0"/>
            <a:t>set up which would detect human beings only .The total cost would then be around </a:t>
          </a:r>
          <a:r>
            <a:rPr lang="en-IN" sz="1600" kern="1200" dirty="0" err="1"/>
            <a:t>Rs</a:t>
          </a:r>
          <a:r>
            <a:rPr lang="en-IN" sz="1600" kern="1200" dirty="0"/>
            <a:t>. 1250-1400.</a:t>
          </a:r>
        </a:p>
      </dsp:txBody>
      <dsp:txXfrm rot="5400000">
        <a:off x="-35899" y="34018"/>
        <a:ext cx="5414596" cy="2118167"/>
      </dsp:txXfrm>
    </dsp:sp>
    <dsp:sp modelId="{2396DB54-4180-474B-B8E0-40DC5268F6BB}">
      <dsp:nvSpPr>
        <dsp:cNvPr id="0" name=""/>
        <dsp:cNvSpPr/>
      </dsp:nvSpPr>
      <dsp:spPr>
        <a:xfrm>
          <a:off x="5306899" y="29724"/>
          <a:ext cx="5558191" cy="2882571"/>
        </a:xfrm>
        <a:prstGeom prst="round1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2)-While production of sanitizers and mask some investment needs to be made but it would not only serve the mankind but also would produce high revenue.</a:t>
          </a:r>
          <a:endParaRPr lang="en-IN" sz="1600" kern="1200" dirty="0"/>
        </a:p>
      </dsp:txBody>
      <dsp:txXfrm>
        <a:off x="5306899" y="29724"/>
        <a:ext cx="5558191" cy="2161928"/>
      </dsp:txXfrm>
    </dsp:sp>
    <dsp:sp modelId="{B42780C3-5B49-4F27-8482-BCCBABF61726}">
      <dsp:nvSpPr>
        <dsp:cNvPr id="0" name=""/>
        <dsp:cNvSpPr/>
      </dsp:nvSpPr>
      <dsp:spPr>
        <a:xfrm rot="10800000">
          <a:off x="-35898" y="2838810"/>
          <a:ext cx="5414596" cy="2824223"/>
        </a:xfrm>
        <a:prstGeom prst="round1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3)-Coming to software application it has very high positive effects but one matter of concern is while transferring of goods the drivers may come in contact and as they live in nearby areas some bond might be there so they would tend to forget social distancing but if we provide the SURAKSHA KAVACH then social distancing will be maintained also.</a:t>
          </a:r>
          <a:endParaRPr lang="en-IN" sz="1600" kern="1200" dirty="0"/>
        </a:p>
      </dsp:txBody>
      <dsp:txXfrm rot="10800000">
        <a:off x="-35898" y="3544865"/>
        <a:ext cx="5414596" cy="2118167"/>
      </dsp:txXfrm>
    </dsp:sp>
    <dsp:sp modelId="{B68C9DA5-1B65-4867-A121-51636397FCEF}">
      <dsp:nvSpPr>
        <dsp:cNvPr id="0" name=""/>
        <dsp:cNvSpPr/>
      </dsp:nvSpPr>
      <dsp:spPr>
        <a:xfrm rot="5400000">
          <a:off x="6709782" y="1520097"/>
          <a:ext cx="2824223" cy="5414596"/>
        </a:xfrm>
        <a:prstGeom prst="round1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4)-Apart from all these we need to use Sensor tap system in which a person just has to move his hand across the tap and water automatically flows until he withdraws and there are very numerous example of their uses.</a:t>
          </a:r>
          <a:endParaRPr lang="en-IN" sz="1600" kern="1200" dirty="0"/>
        </a:p>
      </dsp:txBody>
      <dsp:txXfrm rot="-5400000">
        <a:off x="5414596" y="3521339"/>
        <a:ext cx="5414596" cy="2118167"/>
      </dsp:txXfrm>
    </dsp:sp>
    <dsp:sp modelId="{97EA10FA-C4E5-47C4-B960-131B94BA82AC}">
      <dsp:nvSpPr>
        <dsp:cNvPr id="0" name=""/>
        <dsp:cNvSpPr/>
      </dsp:nvSpPr>
      <dsp:spPr>
        <a:xfrm>
          <a:off x="3790217" y="2118167"/>
          <a:ext cx="3248757" cy="1412111"/>
        </a:xfrm>
        <a:prstGeom prst="roundRect">
          <a:avLst/>
        </a:prstGeom>
        <a:solidFill>
          <a:schemeClr val="accent2">
            <a:tint val="40000"/>
            <a:hueOff val="0"/>
            <a:satOff val="0"/>
            <a:lumOff val="0"/>
            <a:alphaOff val="0"/>
          </a:schemeClr>
        </a:solidFill>
        <a:ln>
          <a:noFill/>
        </a:ln>
        <a:effectLst>
          <a:outerShdw blurRad="57150" dist="19050" dir="5400000" algn="ctr" rotWithShape="0">
            <a:srgbClr val="000000">
              <a:alpha val="35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On addition of all these components we can ensure more safety and efficiency of devices</a:t>
          </a:r>
          <a:endParaRPr lang="en-IN" sz="1600" kern="1200" dirty="0"/>
        </a:p>
      </dsp:txBody>
      <dsp:txXfrm>
        <a:off x="3859151" y="2187101"/>
        <a:ext cx="3110889" cy="12742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854F5F-6A07-4781-B0C8-6CFD41C8F2E6}">
      <dsp:nvSpPr>
        <dsp:cNvPr id="0" name=""/>
        <dsp:cNvSpPr/>
      </dsp:nvSpPr>
      <dsp:spPr>
        <a:xfrm rot="16200000">
          <a:off x="-868080" y="945112"/>
          <a:ext cx="6070922" cy="4180696"/>
        </a:xfrm>
        <a:prstGeom prst="flowChartManualOperation">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0" tIns="0" rIns="228600" bIns="0" numCol="1" spcCol="1270" anchor="t" anchorCtr="0">
          <a:noAutofit/>
        </a:bodyPr>
        <a:lstStyle/>
        <a:p>
          <a:pPr marL="0" lvl="0" indent="0" algn="l" defTabSz="1600200">
            <a:lnSpc>
              <a:spcPct val="90000"/>
            </a:lnSpc>
            <a:spcBef>
              <a:spcPct val="0"/>
            </a:spcBef>
            <a:spcAft>
              <a:spcPct val="35000"/>
            </a:spcAft>
            <a:buNone/>
          </a:pPr>
          <a:r>
            <a:rPr lang="en-US" sz="3600" kern="1200" dirty="0">
              <a:solidFill>
                <a:srgbClr val="FFC000"/>
              </a:solidFill>
              <a:latin typeface="Dubai Medium" panose="020B0604020202020204" pitchFamily="34" charset="-78"/>
              <a:cs typeface="Dubai Medium" panose="020B0604020202020204" pitchFamily="34" charset="-78"/>
            </a:rPr>
            <a:t>COVID CRISIS</a:t>
          </a:r>
          <a:endParaRPr lang="en-IN" sz="3600" kern="1200" dirty="0">
            <a:solidFill>
              <a:srgbClr val="FFC000"/>
            </a:solidFill>
            <a:latin typeface="Dubai Medium" panose="020B0604020202020204" pitchFamily="34" charset="-78"/>
            <a:cs typeface="Dubai Medium" panose="020B0604020202020204" pitchFamily="34" charset="-78"/>
          </a:endParaRPr>
        </a:p>
        <a:p>
          <a:pPr marL="228600" lvl="1" indent="-228600" algn="l" defTabSz="889000">
            <a:lnSpc>
              <a:spcPct val="90000"/>
            </a:lnSpc>
            <a:spcBef>
              <a:spcPct val="0"/>
            </a:spcBef>
            <a:spcAft>
              <a:spcPct val="15000"/>
            </a:spcAft>
            <a:buChar char="•"/>
          </a:pPr>
          <a:r>
            <a:rPr lang="en-US" sz="2000" kern="1200" dirty="0">
              <a:solidFill>
                <a:srgbClr val="C00000"/>
              </a:solidFill>
            </a:rPr>
            <a:t>India‘s GDP is progressively decreasing,</a:t>
          </a:r>
          <a:endParaRPr lang="en-IN" sz="2000" kern="1200" dirty="0">
            <a:solidFill>
              <a:srgbClr val="C00000"/>
            </a:solidFill>
          </a:endParaRPr>
        </a:p>
        <a:p>
          <a:pPr marL="228600" lvl="1" indent="-228600" algn="l" defTabSz="889000">
            <a:lnSpc>
              <a:spcPct val="90000"/>
            </a:lnSpc>
            <a:spcBef>
              <a:spcPct val="0"/>
            </a:spcBef>
            <a:spcAft>
              <a:spcPct val="15000"/>
            </a:spcAft>
            <a:buChar char="•"/>
          </a:pPr>
          <a:r>
            <a:rPr lang="en-US" sz="2000" kern="1200" dirty="0">
              <a:solidFill>
                <a:srgbClr val="C00000"/>
              </a:solidFill>
            </a:rPr>
            <a:t>Manufacturing sector are suffering most.</a:t>
          </a:r>
          <a:endParaRPr lang="en-IN" sz="2000" kern="1200" dirty="0">
            <a:solidFill>
              <a:srgbClr val="C00000"/>
            </a:solidFill>
          </a:endParaRPr>
        </a:p>
        <a:p>
          <a:pPr marL="228600" lvl="1" indent="-228600" algn="l" defTabSz="889000">
            <a:lnSpc>
              <a:spcPct val="90000"/>
            </a:lnSpc>
            <a:spcBef>
              <a:spcPct val="0"/>
            </a:spcBef>
            <a:spcAft>
              <a:spcPct val="15000"/>
            </a:spcAft>
            <a:buChar char="•"/>
          </a:pPr>
          <a:r>
            <a:rPr lang="en-US" sz="2000" kern="1200" dirty="0">
              <a:solidFill>
                <a:srgbClr val="C00000"/>
              </a:solidFill>
            </a:rPr>
            <a:t>Everyone needs to contribute to increase GDP</a:t>
          </a:r>
          <a:endParaRPr lang="en-IN" sz="2000" kern="1200" dirty="0">
            <a:solidFill>
              <a:srgbClr val="C00000"/>
            </a:solidFill>
          </a:endParaRPr>
        </a:p>
        <a:p>
          <a:pPr marL="228600" lvl="1" indent="-228600" algn="l" defTabSz="889000">
            <a:lnSpc>
              <a:spcPct val="90000"/>
            </a:lnSpc>
            <a:spcBef>
              <a:spcPct val="0"/>
            </a:spcBef>
            <a:spcAft>
              <a:spcPct val="15000"/>
            </a:spcAft>
            <a:buChar char="•"/>
          </a:pPr>
          <a:r>
            <a:rPr lang="en-US" sz="2000" kern="1200" dirty="0">
              <a:solidFill>
                <a:srgbClr val="C00000"/>
              </a:solidFill>
            </a:rPr>
            <a:t> Then how companies would ensure safety of workforce?</a:t>
          </a:r>
          <a:endParaRPr lang="en-IN" sz="2000" kern="1200" dirty="0">
            <a:solidFill>
              <a:srgbClr val="C00000"/>
            </a:solidFill>
          </a:endParaRPr>
        </a:p>
      </dsp:txBody>
      <dsp:txXfrm rot="5400000">
        <a:off x="77033" y="1214183"/>
        <a:ext cx="4180696" cy="3642554"/>
      </dsp:txXfrm>
    </dsp:sp>
    <dsp:sp modelId="{5089D8CB-990E-4878-9560-DF370E628C69}">
      <dsp:nvSpPr>
        <dsp:cNvPr id="0" name=""/>
        <dsp:cNvSpPr/>
      </dsp:nvSpPr>
      <dsp:spPr>
        <a:xfrm rot="16200000">
          <a:off x="3283054" y="1160501"/>
          <a:ext cx="6070922" cy="3749918"/>
        </a:xfrm>
        <a:prstGeom prst="flowChartManualOperation">
          <a:avLst/>
        </a:prstGeom>
        <a:solidFill>
          <a:schemeClr val="accent5">
            <a:hueOff val="4416178"/>
            <a:satOff val="14379"/>
            <a:lumOff val="500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0" tIns="0" rIns="228600" bIns="0" numCol="1" spcCol="1270" anchor="t" anchorCtr="0">
          <a:noAutofit/>
        </a:bodyPr>
        <a:lstStyle/>
        <a:p>
          <a:pPr marL="0" lvl="0" indent="0" algn="l" defTabSz="1600200">
            <a:lnSpc>
              <a:spcPct val="90000"/>
            </a:lnSpc>
            <a:spcBef>
              <a:spcPct val="0"/>
            </a:spcBef>
            <a:spcAft>
              <a:spcPct val="35000"/>
            </a:spcAft>
            <a:buNone/>
          </a:pPr>
          <a:r>
            <a:rPr lang="en-US" sz="3600" kern="1200" dirty="0">
              <a:solidFill>
                <a:srgbClr val="FFC000"/>
              </a:solidFill>
              <a:latin typeface="Dubai Medium" panose="020B0603030403030204" pitchFamily="34" charset="-78"/>
              <a:cs typeface="Dubai Medium" panose="020B0603030403030204" pitchFamily="34" charset="-78"/>
            </a:rPr>
            <a:t>SURAKSHA KAVACH</a:t>
          </a:r>
          <a:endParaRPr lang="en-IN" sz="3600" kern="1200" dirty="0">
            <a:solidFill>
              <a:srgbClr val="FFC000"/>
            </a:solidFill>
            <a:latin typeface="Dubai Medium" panose="020B0603030403030204" pitchFamily="34" charset="-78"/>
            <a:cs typeface="Dubai Medium" panose="020B0603030403030204" pitchFamily="34" charset="-78"/>
          </a:endParaRPr>
        </a:p>
        <a:p>
          <a:pPr marL="171450" lvl="1" indent="-171450" algn="l" defTabSz="800100">
            <a:lnSpc>
              <a:spcPct val="90000"/>
            </a:lnSpc>
            <a:spcBef>
              <a:spcPct val="0"/>
            </a:spcBef>
            <a:spcAft>
              <a:spcPct val="15000"/>
            </a:spcAft>
            <a:buChar char="•"/>
          </a:pPr>
          <a:r>
            <a:rPr lang="en-US" sz="1800" kern="1200" dirty="0">
              <a:solidFill>
                <a:srgbClr val="FFFF00"/>
              </a:solidFill>
            </a:rPr>
            <a:t>A PIR sensor based model fit on belt which ensures social distancing of every worker and in addition with masks and sanitizers we can ensure their safety as well .In addition we should opt for sensor based untouched taps and sanitizers</a:t>
          </a:r>
          <a:r>
            <a:rPr lang="en-US" sz="2000" kern="1200" dirty="0">
              <a:solidFill>
                <a:srgbClr val="FFFF00"/>
              </a:solidFill>
            </a:rPr>
            <a:t> </a:t>
          </a:r>
          <a:endParaRPr lang="en-IN" sz="2000" kern="1200" dirty="0">
            <a:solidFill>
              <a:srgbClr val="FFFF00"/>
            </a:solidFill>
          </a:endParaRPr>
        </a:p>
      </dsp:txBody>
      <dsp:txXfrm rot="5400000">
        <a:off x="4443556" y="1214183"/>
        <a:ext cx="3749918" cy="3642554"/>
      </dsp:txXfrm>
    </dsp:sp>
    <dsp:sp modelId="{44D39FFF-7C9B-435C-9082-6C9F810C9EB1}">
      <dsp:nvSpPr>
        <dsp:cNvPr id="0" name=""/>
        <dsp:cNvSpPr/>
      </dsp:nvSpPr>
      <dsp:spPr>
        <a:xfrm rot="16200000">
          <a:off x="7150614" y="1340445"/>
          <a:ext cx="5737506" cy="3126066"/>
        </a:xfrm>
        <a:prstGeom prst="flowChartManualOperation">
          <a:avLst/>
        </a:prstGeom>
        <a:solidFill>
          <a:schemeClr val="accent5">
            <a:hueOff val="8832355"/>
            <a:satOff val="28758"/>
            <a:lumOff val="1000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15900" tIns="0" rIns="215900" bIns="0" numCol="1" spcCol="1270" anchor="t" anchorCtr="0">
          <a:noAutofit/>
        </a:bodyPr>
        <a:lstStyle/>
        <a:p>
          <a:pPr marL="0" lvl="0" indent="0" algn="l" defTabSz="1511300">
            <a:lnSpc>
              <a:spcPct val="90000"/>
            </a:lnSpc>
            <a:spcBef>
              <a:spcPct val="0"/>
            </a:spcBef>
            <a:spcAft>
              <a:spcPct val="35000"/>
            </a:spcAft>
            <a:buNone/>
          </a:pPr>
          <a:r>
            <a:rPr lang="en-US" sz="3400" kern="1200" dirty="0">
              <a:solidFill>
                <a:srgbClr val="FFC000"/>
              </a:solidFill>
              <a:latin typeface="Dubai Medium" panose="020B0603030403030204" pitchFamily="34" charset="-78"/>
              <a:cs typeface="Dubai Medium" panose="020B0603030403030204" pitchFamily="34" charset="-78"/>
            </a:rPr>
            <a:t>SANITIZERS AND APPS </a:t>
          </a:r>
          <a:endParaRPr lang="en-IN" sz="3400" kern="1200" dirty="0">
            <a:solidFill>
              <a:srgbClr val="FFC000"/>
            </a:solidFill>
            <a:latin typeface="Dubai Medium" panose="020B0603030403030204" pitchFamily="34" charset="-78"/>
            <a:cs typeface="Dubai Medium" panose="020B0603030403030204" pitchFamily="34" charset="-78"/>
          </a:endParaRPr>
        </a:p>
        <a:p>
          <a:pPr marL="228600" lvl="1" indent="-228600" algn="l" defTabSz="889000">
            <a:lnSpc>
              <a:spcPct val="90000"/>
            </a:lnSpc>
            <a:spcBef>
              <a:spcPct val="0"/>
            </a:spcBef>
            <a:spcAft>
              <a:spcPct val="15000"/>
            </a:spcAft>
            <a:buChar char="•"/>
          </a:pPr>
          <a:r>
            <a:rPr lang="en-US" sz="2000" kern="1200" dirty="0">
              <a:solidFill>
                <a:srgbClr val="002060"/>
              </a:solidFill>
            </a:rPr>
            <a:t>In COVID era these have become basic amenities and its quite a social service and gaining form the big market also as well as ensuring safety of workers also.</a:t>
          </a:r>
          <a:endParaRPr lang="en-IN" sz="2000" kern="1200" dirty="0">
            <a:solidFill>
              <a:srgbClr val="002060"/>
            </a:solidFill>
          </a:endParaRPr>
        </a:p>
      </dsp:txBody>
      <dsp:txXfrm rot="5400000">
        <a:off x="8456334" y="1182226"/>
        <a:ext cx="3126066" cy="344250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image1.jpg>
</file>

<file path=ppt/media/image10.jpeg>
</file>

<file path=ppt/media/image2.jpg>
</file>

<file path=ppt/media/image3.jpg>
</file>

<file path=ppt/media/image4.png>
</file>

<file path=ppt/media/image5.jpe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9/5/2020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9/5/2020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9/5/2020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9/5/2020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9/5/2020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3962728" y="1310045"/>
            <a:ext cx="7677768" cy="2118955"/>
          </a:xfrm>
        </p:spPr>
        <p:txBody>
          <a:bodyPr>
            <a:normAutofit/>
          </a:bodyPr>
          <a:lstStyle/>
          <a:p>
            <a:pPr algn="l"/>
            <a:r>
              <a:rPr lang="en-US" sz="4400" dirty="0">
                <a:solidFill>
                  <a:srgbClr val="FFC000"/>
                </a:solidFill>
                <a:latin typeface="Arial Black" panose="020B0A04020102020204" pitchFamily="34" charset="0"/>
              </a:rPr>
              <a:t>Business proposal</a:t>
            </a:r>
            <a:br>
              <a:rPr lang="en-US" sz="4400" dirty="0">
                <a:solidFill>
                  <a:srgbClr val="FFC000"/>
                </a:solidFill>
                <a:latin typeface="Arial Black" panose="020B0A04020102020204" pitchFamily="34" charset="0"/>
              </a:rPr>
            </a:br>
            <a:endParaRPr lang="en-US" sz="4400" dirty="0">
              <a:solidFill>
                <a:srgbClr val="FFC000"/>
              </a:solidFill>
              <a:latin typeface="Arial Black" panose="020B0A04020102020204" pitchFamily="34" charset="0"/>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372319" y="4285423"/>
            <a:ext cx="5268177" cy="1581319"/>
          </a:xfrm>
        </p:spPr>
        <p:txBody>
          <a:bodyPr>
            <a:normAutofit/>
          </a:bodyPr>
          <a:lstStyle/>
          <a:p>
            <a:pPr algn="l">
              <a:spcAft>
                <a:spcPts val="600"/>
              </a:spcAft>
            </a:pPr>
            <a:r>
              <a:rPr lang="en-US" sz="2400" dirty="0">
                <a:solidFill>
                  <a:srgbClr val="FFC000"/>
                </a:solidFill>
                <a:latin typeface="Bahnschrift Condensed" panose="020B0502040204020203" pitchFamily="34" charset="0"/>
              </a:rPr>
              <a:t>By-Shashwat Kumar Mohanty</a:t>
            </a:r>
          </a:p>
          <a:p>
            <a:pPr algn="l">
              <a:spcAft>
                <a:spcPts val="600"/>
              </a:spcAft>
            </a:pPr>
            <a:r>
              <a:rPr lang="en-US" sz="2400" dirty="0">
                <a:solidFill>
                  <a:srgbClr val="FFC000"/>
                </a:solidFill>
                <a:latin typeface="Bahnschrift Condensed" panose="020B0502040204020203" pitchFamily="34" charset="0"/>
              </a:rPr>
              <a:t>Electrical Engineering</a:t>
            </a:r>
          </a:p>
          <a:p>
            <a:pPr algn="l">
              <a:spcAft>
                <a:spcPts val="600"/>
              </a:spcAft>
            </a:pPr>
            <a:r>
              <a:rPr lang="en-US" sz="2400" dirty="0">
                <a:solidFill>
                  <a:srgbClr val="FFC000"/>
                </a:solidFill>
                <a:latin typeface="Bahnschrift Condensed" panose="020B0502040204020203" pitchFamily="34" charset="0"/>
              </a:rPr>
              <a:t>Indian Institute of Technology B.H.U.(Varanasi)</a:t>
            </a:r>
          </a:p>
          <a:p>
            <a:pPr algn="l">
              <a:spcAft>
                <a:spcPts val="600"/>
              </a:spcAft>
            </a:pPr>
            <a:endParaRPr lang="en-US" sz="2400" dirty="0">
              <a:solidFill>
                <a:srgbClr val="FFC000"/>
              </a:solidFill>
              <a:latin typeface="Bahnschrift Condensed" panose="020B0502040204020203" pitchFamily="34"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1ED63-1A6E-4183-9CE0-5C00BD1CD271}"/>
              </a:ext>
            </a:extLst>
          </p:cNvPr>
          <p:cNvSpPr>
            <a:spLocks noGrp="1"/>
          </p:cNvSpPr>
          <p:nvPr>
            <p:ph type="title"/>
          </p:nvPr>
        </p:nvSpPr>
        <p:spPr>
          <a:xfrm>
            <a:off x="1371599" y="685799"/>
            <a:ext cx="10434577" cy="5830747"/>
          </a:xfrm>
        </p:spPr>
        <p:txBody>
          <a:bodyPr>
            <a:normAutofit fontScale="90000"/>
          </a:bodyPr>
          <a:lstStyle/>
          <a:p>
            <a:r>
              <a:rPr lang="en-US" sz="8000" dirty="0">
                <a:solidFill>
                  <a:srgbClr val="7030A0"/>
                </a:solidFill>
                <a:latin typeface="MV Boli" panose="02000500030200090000" pitchFamily="2" charset="0"/>
                <a:cs typeface="MV Boli" panose="02000500030200090000" pitchFamily="2" charset="0"/>
              </a:rPr>
              <a:t>        </a:t>
            </a:r>
            <a:r>
              <a:rPr lang="en-US" sz="8000" dirty="0">
                <a:solidFill>
                  <a:srgbClr val="00B050"/>
                </a:solidFill>
                <a:latin typeface="MV Boli" panose="02000500030200090000" pitchFamily="2" charset="0"/>
                <a:cs typeface="MV Boli" panose="02000500030200090000" pitchFamily="2" charset="0"/>
              </a:rPr>
              <a:t>Thank </a:t>
            </a:r>
            <a:br>
              <a:rPr lang="en-US" sz="8000" dirty="0">
                <a:solidFill>
                  <a:srgbClr val="00B050"/>
                </a:solidFill>
                <a:latin typeface="MV Boli" panose="02000500030200090000" pitchFamily="2" charset="0"/>
                <a:cs typeface="MV Boli" panose="02000500030200090000" pitchFamily="2" charset="0"/>
              </a:rPr>
            </a:br>
            <a:r>
              <a:rPr lang="en-US" sz="8000" dirty="0">
                <a:solidFill>
                  <a:srgbClr val="00B050"/>
                </a:solidFill>
                <a:latin typeface="MV Boli" panose="02000500030200090000" pitchFamily="2" charset="0"/>
                <a:cs typeface="MV Boli" panose="02000500030200090000" pitchFamily="2" charset="0"/>
              </a:rPr>
              <a:t>         You </a:t>
            </a:r>
            <a:br>
              <a:rPr lang="en-US" sz="8000" dirty="0">
                <a:solidFill>
                  <a:srgbClr val="7030A0"/>
                </a:solidFill>
                <a:latin typeface="MV Boli" panose="02000500030200090000" pitchFamily="2" charset="0"/>
                <a:cs typeface="MV Boli" panose="02000500030200090000" pitchFamily="2" charset="0"/>
              </a:rPr>
            </a:br>
            <a:r>
              <a:rPr lang="en-US" sz="8000" dirty="0">
                <a:solidFill>
                  <a:srgbClr val="7030A0"/>
                </a:solidFill>
                <a:latin typeface="MV Boli" panose="02000500030200090000" pitchFamily="2" charset="0"/>
                <a:cs typeface="MV Boli" panose="02000500030200090000" pitchFamily="2" charset="0"/>
              </a:rPr>
              <a:t>Lets save our country</a:t>
            </a:r>
            <a:br>
              <a:rPr lang="en-US" sz="8000" dirty="0">
                <a:solidFill>
                  <a:srgbClr val="7030A0"/>
                </a:solidFill>
                <a:latin typeface="MV Boli" panose="02000500030200090000" pitchFamily="2" charset="0"/>
                <a:cs typeface="MV Boli" panose="02000500030200090000" pitchFamily="2" charset="0"/>
              </a:rPr>
            </a:br>
            <a:r>
              <a:rPr lang="en-US" sz="8000" dirty="0">
                <a:solidFill>
                  <a:srgbClr val="7030A0"/>
                </a:solidFill>
                <a:latin typeface="MV Boli" panose="02000500030200090000" pitchFamily="2" charset="0"/>
                <a:cs typeface="MV Boli" panose="02000500030200090000" pitchFamily="2" charset="0"/>
              </a:rPr>
              <a:t>COVID LOSES ,</a:t>
            </a:r>
            <a:br>
              <a:rPr lang="en-US" sz="8000" dirty="0">
                <a:solidFill>
                  <a:srgbClr val="7030A0"/>
                </a:solidFill>
                <a:latin typeface="MV Boli" panose="02000500030200090000" pitchFamily="2" charset="0"/>
                <a:cs typeface="MV Boli" panose="02000500030200090000" pitchFamily="2" charset="0"/>
              </a:rPr>
            </a:br>
            <a:r>
              <a:rPr lang="en-US" sz="8000" dirty="0">
                <a:solidFill>
                  <a:srgbClr val="7030A0"/>
                </a:solidFill>
                <a:latin typeface="MV Boli" panose="02000500030200090000" pitchFamily="2" charset="0"/>
                <a:cs typeface="MV Boli" panose="02000500030200090000" pitchFamily="2" charset="0"/>
              </a:rPr>
              <a:t>          INDIA WINS </a:t>
            </a:r>
            <a:br>
              <a:rPr lang="en-US" sz="8000" dirty="0">
                <a:solidFill>
                  <a:srgbClr val="7030A0"/>
                </a:solidFill>
                <a:latin typeface="MV Boli" panose="02000500030200090000" pitchFamily="2" charset="0"/>
                <a:cs typeface="MV Boli" panose="02000500030200090000" pitchFamily="2" charset="0"/>
              </a:rPr>
            </a:br>
            <a:endParaRPr lang="en-IN" sz="8000" dirty="0">
              <a:solidFill>
                <a:srgbClr val="7030A0"/>
              </a:solidFill>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1779844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6A470-36D0-4AFF-A65A-7CBA38265213}"/>
              </a:ext>
            </a:extLst>
          </p:cNvPr>
          <p:cNvSpPr>
            <a:spLocks noGrp="1"/>
          </p:cNvSpPr>
          <p:nvPr>
            <p:ph type="ctrTitle"/>
          </p:nvPr>
        </p:nvSpPr>
        <p:spPr>
          <a:xfrm>
            <a:off x="1485899" y="175846"/>
            <a:ext cx="6901962" cy="518747"/>
          </a:xfrm>
        </p:spPr>
        <p:txBody>
          <a:bodyPr>
            <a:normAutofit/>
          </a:bodyPr>
          <a:lstStyle/>
          <a:p>
            <a:pPr algn="l"/>
            <a:r>
              <a:rPr lang="en-US" sz="2800" dirty="0">
                <a:solidFill>
                  <a:schemeClr val="accent5">
                    <a:lumMod val="75000"/>
                  </a:schemeClr>
                </a:solidFill>
                <a:latin typeface="Arial Black" panose="020B0A04020102020204" pitchFamily="34" charset="0"/>
              </a:rPr>
              <a:t>        INTRODUCTION AND AIM</a:t>
            </a:r>
            <a:endParaRPr lang="en-IN" sz="2200" dirty="0">
              <a:solidFill>
                <a:schemeClr val="accent6">
                  <a:lumMod val="75000"/>
                </a:schemeClr>
              </a:solidFill>
              <a:latin typeface="Arial Black" panose="020B0A04020102020204" pitchFamily="34" charset="0"/>
            </a:endParaRPr>
          </a:p>
        </p:txBody>
      </p:sp>
      <p:sp>
        <p:nvSpPr>
          <p:cNvPr id="7" name="Subtitle 6">
            <a:extLst>
              <a:ext uri="{FF2B5EF4-FFF2-40B4-BE49-F238E27FC236}">
                <a16:creationId xmlns:a16="http://schemas.microsoft.com/office/drawing/2014/main" id="{8F0080FD-9958-498A-8A78-5804F35B0279}"/>
              </a:ext>
            </a:extLst>
          </p:cNvPr>
          <p:cNvSpPr>
            <a:spLocks noGrp="1"/>
          </p:cNvSpPr>
          <p:nvPr>
            <p:ph type="subTitle" idx="1"/>
          </p:nvPr>
        </p:nvSpPr>
        <p:spPr>
          <a:xfrm>
            <a:off x="1248482" y="1063869"/>
            <a:ext cx="6831673" cy="5064369"/>
          </a:xfrm>
        </p:spPr>
        <p:txBody>
          <a:bodyPr>
            <a:normAutofit/>
          </a:bodyPr>
          <a:lstStyle/>
          <a:p>
            <a:pPr marL="342900" indent="-342900" algn="l">
              <a:buFont typeface="Arial" panose="020B0604020202020204" pitchFamily="34" charset="0"/>
              <a:buChar char="•"/>
            </a:pPr>
            <a:r>
              <a:rPr lang="en-US" sz="1800" dirty="0">
                <a:latin typeface="Bahnschrift Light Condensed" panose="020B0502040204020203" pitchFamily="34" charset="0"/>
              </a:rPr>
              <a:t>The </a:t>
            </a:r>
            <a:r>
              <a:rPr lang="en-US" sz="1800" b="1" dirty="0">
                <a:latin typeface="Bahnschrift Light Condensed" panose="020B0502040204020203" pitchFamily="34" charset="0"/>
              </a:rPr>
              <a:t>economic impact of the 2020 coronavirus pandemic in India</a:t>
            </a:r>
            <a:r>
              <a:rPr lang="en-US" sz="1800" dirty="0">
                <a:latin typeface="Bahnschrift Light Condensed" panose="020B0502040204020203" pitchFamily="34" charset="0"/>
              </a:rPr>
              <a:t> has been largely disruptive. India's growth in the fourth quarter of the  fiscal Year 2020 went down to 3.1% according to the Ministry of Statistics.  Notably India had also been witnessing a pre-pandemic slowdown, and according to the World Bank, the current pandemic has </a:t>
            </a:r>
            <a:r>
              <a:rPr lang="en-US" sz="1800" dirty="0">
                <a:solidFill>
                  <a:schemeClr val="accent6">
                    <a:lumMod val="75000"/>
                  </a:schemeClr>
                </a:solidFill>
                <a:latin typeface="Bahnschrift Light Condensed" panose="020B0502040204020203" pitchFamily="34" charset="0"/>
              </a:rPr>
              <a:t>"magnified pre-existing risks to India's economic outlook</a:t>
            </a:r>
            <a:r>
              <a:rPr lang="en-US" sz="1800" dirty="0">
                <a:solidFill>
                  <a:schemeClr val="accent6">
                    <a:lumMod val="75000"/>
                  </a:schemeClr>
                </a:solidFill>
              </a:rPr>
              <a:t>".</a:t>
            </a:r>
          </a:p>
          <a:p>
            <a:pPr marL="342900" indent="-342900" algn="l">
              <a:buFont typeface="Arial" panose="020B0604020202020204" pitchFamily="34" charset="0"/>
              <a:buChar char="•"/>
            </a:pPr>
            <a:r>
              <a:rPr lang="en-US" sz="1600" dirty="0">
                <a:latin typeface="Bahnschrift Light Condensed" panose="020B0502040204020203" pitchFamily="34" charset="0"/>
              </a:rPr>
              <a:t>During the lockdown, an estimated 14 crore (140 million) people lost employment while salaries were cut for many others. The Indian economy in other words is in doldrums .</a:t>
            </a:r>
            <a:endParaRPr lang="en-US" sz="1600" dirty="0">
              <a:solidFill>
                <a:schemeClr val="accent6">
                  <a:lumMod val="75000"/>
                </a:schemeClr>
              </a:solidFill>
              <a:latin typeface="Bahnschrift Light Condensed" panose="020B0502040204020203" pitchFamily="34" charset="0"/>
            </a:endParaRPr>
          </a:p>
          <a:p>
            <a:pPr marL="342900" indent="-342900" algn="l">
              <a:buFont typeface="Arial" panose="020B0604020202020204" pitchFamily="34" charset="0"/>
              <a:buChar char="•"/>
            </a:pPr>
            <a:r>
              <a:rPr lang="en-US" sz="1800" dirty="0">
                <a:solidFill>
                  <a:schemeClr val="tx1"/>
                </a:solidFill>
                <a:latin typeface="Bahnschrift Light Condensed" panose="020B0502040204020203" pitchFamily="34" charset="0"/>
              </a:rPr>
              <a:t>We can clearly see that all E-Commerce and IT companies are flourishing in modern era but for manufacturing industrial companies its been a nightmare.</a:t>
            </a:r>
          </a:p>
          <a:p>
            <a:pPr marL="342900" indent="-342900" algn="l">
              <a:buFont typeface="Arial" panose="020B0604020202020204" pitchFamily="34" charset="0"/>
              <a:buChar char="•"/>
            </a:pPr>
            <a:r>
              <a:rPr lang="en-US" sz="1800" dirty="0">
                <a:solidFill>
                  <a:schemeClr val="tx1"/>
                </a:solidFill>
                <a:latin typeface="Bahnschrift Light Condensed" panose="020B0502040204020203" pitchFamily="34" charset="0"/>
              </a:rPr>
              <a:t>Everyone focuses on work from home but in steel plants or in manufacturing based companies we require the work force to operate the machines but in present scenario its seemingly impossible.</a:t>
            </a:r>
          </a:p>
          <a:p>
            <a:pPr marL="342900" indent="-342900" algn="l">
              <a:buFont typeface="Arial" panose="020B0604020202020204" pitchFamily="34" charset="0"/>
              <a:buChar char="•"/>
            </a:pPr>
            <a:r>
              <a:rPr lang="en-US" sz="1800" dirty="0">
                <a:solidFill>
                  <a:srgbClr val="002060"/>
                </a:solidFill>
                <a:latin typeface="Bahnschrift Light Condensed" panose="020B0502040204020203" pitchFamily="34" charset="0"/>
              </a:rPr>
              <a:t>But If I say it is possible ? Won’t believe right but according to me if we adopt some innovative techniques its possible .</a:t>
            </a:r>
          </a:p>
          <a:p>
            <a:pPr marL="342900" indent="-342900" algn="l">
              <a:buFont typeface="Arial" panose="020B0604020202020204" pitchFamily="34" charset="0"/>
              <a:buChar char="•"/>
            </a:pPr>
            <a:r>
              <a:rPr lang="en-US" sz="1800" dirty="0">
                <a:solidFill>
                  <a:schemeClr val="tx1">
                    <a:lumMod val="95000"/>
                    <a:lumOff val="5000"/>
                  </a:schemeClr>
                </a:solidFill>
                <a:latin typeface="Bahnschrift Light Condensed" panose="020B0502040204020203" pitchFamily="34" charset="0"/>
              </a:rPr>
              <a:t>In my business proposal I have tried to </a:t>
            </a:r>
            <a:r>
              <a:rPr lang="en-US" sz="1800">
                <a:solidFill>
                  <a:schemeClr val="tx1">
                    <a:lumMod val="95000"/>
                    <a:lumOff val="5000"/>
                  </a:schemeClr>
                </a:solidFill>
                <a:latin typeface="Bahnschrift Light Condensed" panose="020B0502040204020203" pitchFamily="34" charset="0"/>
              </a:rPr>
              <a:t>incorporate innovation </a:t>
            </a:r>
            <a:r>
              <a:rPr lang="en-US" sz="1800" dirty="0">
                <a:solidFill>
                  <a:schemeClr val="tx1">
                    <a:lumMod val="95000"/>
                    <a:lumOff val="5000"/>
                  </a:schemeClr>
                </a:solidFill>
                <a:latin typeface="Bahnschrift Light Condensed" panose="020B0502040204020203" pitchFamily="34" charset="0"/>
              </a:rPr>
              <a:t>with </a:t>
            </a:r>
            <a:r>
              <a:rPr lang="en-US" sz="1800">
                <a:solidFill>
                  <a:schemeClr val="tx1">
                    <a:lumMod val="95000"/>
                    <a:lumOff val="5000"/>
                  </a:schemeClr>
                </a:solidFill>
                <a:latin typeface="Bahnschrift Light Condensed" panose="020B0502040204020203" pitchFamily="34" charset="0"/>
              </a:rPr>
              <a:t>workforce.</a:t>
            </a:r>
            <a:endParaRPr lang="en-US" sz="1800" dirty="0">
              <a:solidFill>
                <a:schemeClr val="tx1">
                  <a:lumMod val="95000"/>
                  <a:lumOff val="5000"/>
                </a:schemeClr>
              </a:solidFill>
              <a:latin typeface="Bahnschrift Light Condensed" panose="020B0502040204020203" pitchFamily="34" charset="0"/>
            </a:endParaRPr>
          </a:p>
          <a:p>
            <a:pPr marL="342900" indent="-342900" algn="l">
              <a:buFont typeface="Arial" panose="020B0604020202020204" pitchFamily="34" charset="0"/>
              <a:buChar char="•"/>
            </a:pPr>
            <a:endParaRPr lang="en-US" sz="1800" dirty="0">
              <a:solidFill>
                <a:schemeClr val="tx1">
                  <a:lumMod val="95000"/>
                  <a:lumOff val="5000"/>
                </a:schemeClr>
              </a:solidFill>
              <a:latin typeface="Bahnschrift Light Condensed" panose="020B0502040204020203" pitchFamily="34" charset="0"/>
            </a:endParaRPr>
          </a:p>
        </p:txBody>
      </p:sp>
      <p:pic>
        <p:nvPicPr>
          <p:cNvPr id="4" name="Picture 3">
            <a:extLst>
              <a:ext uri="{FF2B5EF4-FFF2-40B4-BE49-F238E27FC236}">
                <a16:creationId xmlns:a16="http://schemas.microsoft.com/office/drawing/2014/main" id="{C90F342C-C821-4407-A6F1-9D2A95CC7348}"/>
              </a:ext>
            </a:extLst>
          </p:cNvPr>
          <p:cNvPicPr>
            <a:picLocks noChangeAspect="1"/>
          </p:cNvPicPr>
          <p:nvPr/>
        </p:nvPicPr>
        <p:blipFill>
          <a:blip r:embed="rId2"/>
          <a:stretch>
            <a:fillRect/>
          </a:stretch>
        </p:blipFill>
        <p:spPr>
          <a:xfrm>
            <a:off x="8220807" y="352192"/>
            <a:ext cx="3732359" cy="263487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47BDFA02-2616-4AC4-98A4-F24025909946}"/>
              </a:ext>
            </a:extLst>
          </p:cNvPr>
          <p:cNvPicPr>
            <a:picLocks noChangeAspect="1"/>
          </p:cNvPicPr>
          <p:nvPr/>
        </p:nvPicPr>
        <p:blipFill>
          <a:blip r:embed="rId3"/>
          <a:stretch>
            <a:fillRect/>
          </a:stretch>
        </p:blipFill>
        <p:spPr>
          <a:xfrm>
            <a:off x="8126289" y="3163410"/>
            <a:ext cx="3921393" cy="23933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43237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B5E2-CD6C-4094-B40E-14C0AA84ABA8}"/>
              </a:ext>
            </a:extLst>
          </p:cNvPr>
          <p:cNvSpPr>
            <a:spLocks noGrp="1"/>
          </p:cNvSpPr>
          <p:nvPr>
            <p:ph type="title"/>
          </p:nvPr>
        </p:nvSpPr>
        <p:spPr>
          <a:xfrm>
            <a:off x="1371600" y="366346"/>
            <a:ext cx="9601200" cy="624254"/>
          </a:xfrm>
        </p:spPr>
        <p:txBody>
          <a:bodyPr>
            <a:normAutofit fontScale="90000"/>
          </a:bodyPr>
          <a:lstStyle/>
          <a:p>
            <a:pPr algn="ctr"/>
            <a:r>
              <a:rPr lang="en-US" dirty="0">
                <a:solidFill>
                  <a:schemeClr val="accent4">
                    <a:lumMod val="75000"/>
                  </a:schemeClr>
                </a:solidFill>
                <a:latin typeface="Comic Sans MS" panose="030F0702030302020204" pitchFamily="66" charset="0"/>
              </a:rPr>
              <a:t>FACTS AND EVIDENCES</a:t>
            </a:r>
            <a:endParaRPr lang="en-IN" dirty="0">
              <a:solidFill>
                <a:schemeClr val="accent4">
                  <a:lumMod val="75000"/>
                </a:schemeClr>
              </a:solidFill>
              <a:latin typeface="Comic Sans MS" panose="030F0702030302020204" pitchFamily="66" charset="0"/>
            </a:endParaRPr>
          </a:p>
        </p:txBody>
      </p:sp>
      <p:sp>
        <p:nvSpPr>
          <p:cNvPr id="3" name="Content Placeholder 2">
            <a:extLst>
              <a:ext uri="{FF2B5EF4-FFF2-40B4-BE49-F238E27FC236}">
                <a16:creationId xmlns:a16="http://schemas.microsoft.com/office/drawing/2014/main" id="{B2AD0CC7-F01C-4C32-A7EF-8367D96AB037}"/>
              </a:ext>
            </a:extLst>
          </p:cNvPr>
          <p:cNvSpPr>
            <a:spLocks noGrp="1"/>
          </p:cNvSpPr>
          <p:nvPr>
            <p:ph idx="1"/>
          </p:nvPr>
        </p:nvSpPr>
        <p:spPr>
          <a:xfrm>
            <a:off x="1371600" y="990600"/>
            <a:ext cx="9601200" cy="5322277"/>
          </a:xfrm>
        </p:spPr>
        <p:txBody>
          <a:bodyPr>
            <a:normAutofit fontScale="92500" lnSpcReduction="20000"/>
          </a:bodyPr>
          <a:lstStyle/>
          <a:p>
            <a:pPr marL="0" indent="0">
              <a:buNone/>
            </a:pPr>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r>
              <a:rPr lang="en-US" dirty="0">
                <a:solidFill>
                  <a:schemeClr val="tx1">
                    <a:lumMod val="95000"/>
                    <a:lumOff val="5000"/>
                  </a:schemeClr>
                </a:solidFill>
                <a:latin typeface="Bahnschrift Light Condensed" panose="020B0502040204020203" pitchFamily="34" charset="0"/>
              </a:rPr>
              <a:t>Its clear from these graphs that Indian economy is in doldrums and in mining and manufacturing sector the % growth is negative and most of our Indian industries depends upon these sectors, so it’s the need of hour to boost the economy of these industries.</a:t>
            </a:r>
          </a:p>
          <a:p>
            <a:r>
              <a:rPr lang="en-US" dirty="0">
                <a:solidFill>
                  <a:schemeClr val="tx1">
                    <a:lumMod val="95000"/>
                    <a:lumOff val="5000"/>
                  </a:schemeClr>
                </a:solidFill>
                <a:latin typeface="Bahnschrift Light Condensed" panose="020B0502040204020203" pitchFamily="34" charset="0"/>
              </a:rPr>
              <a:t>Even from the press release of Jindal group Q4FY2020 its quite evident that the Jindal group of companies also has suffered much .So lets think about measures about how to come out from this treacherous trap.</a:t>
            </a:r>
          </a:p>
          <a:p>
            <a:r>
              <a:rPr lang="en-US" dirty="0">
                <a:solidFill>
                  <a:schemeClr val="tx1">
                    <a:lumMod val="95000"/>
                    <a:lumOff val="5000"/>
                  </a:schemeClr>
                </a:solidFill>
                <a:latin typeface="Bahnschrift Light Condensed" panose="020B0502040204020203" pitchFamily="34" charset="0"/>
              </a:rPr>
              <a:t>In mission </a:t>
            </a:r>
            <a:r>
              <a:rPr lang="en-US" dirty="0">
                <a:solidFill>
                  <a:srgbClr val="C00000"/>
                </a:solidFill>
                <a:latin typeface="Franklin Gothic Medium" panose="020B0603020102020204" pitchFamily="34" charset="0"/>
              </a:rPr>
              <a:t>Aatmanirbhar Bharat</a:t>
            </a:r>
            <a:r>
              <a:rPr lang="en-US" dirty="0">
                <a:solidFill>
                  <a:schemeClr val="tx1">
                    <a:lumMod val="95000"/>
                    <a:lumOff val="5000"/>
                  </a:schemeClr>
                </a:solidFill>
                <a:latin typeface="Bahnschrift Light Condensed" panose="020B0502040204020203" pitchFamily="34" charset="0"/>
              </a:rPr>
              <a:t> Jindal group of company has massive role to play, lets move towards it.</a:t>
            </a:r>
          </a:p>
          <a:p>
            <a:r>
              <a:rPr lang="en-US" dirty="0">
                <a:solidFill>
                  <a:schemeClr val="tx1">
                    <a:lumMod val="95000"/>
                    <a:lumOff val="5000"/>
                  </a:schemeClr>
                </a:solidFill>
                <a:latin typeface="Bahnschrift Light Condensed" panose="020B0502040204020203" pitchFamily="34" charset="0"/>
              </a:rPr>
              <a:t>WHO and ICMR have approved that social distancing is the only way to fight with this problem but generally everyone tends to forget that and in Un-lockdown phase in India is it possible? how to do it ??</a:t>
            </a: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pPr marL="0" indent="0">
              <a:buNone/>
            </a:pPr>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pPr marL="0" indent="0">
              <a:buNone/>
            </a:pPr>
            <a:endParaRPr lang="en-US" dirty="0">
              <a:solidFill>
                <a:schemeClr val="tx1">
                  <a:lumMod val="95000"/>
                  <a:lumOff val="5000"/>
                </a:schemeClr>
              </a:solidFill>
              <a:latin typeface="Bahnschrift Light Condensed" panose="020B0502040204020203" pitchFamily="34" charset="0"/>
            </a:endParaRPr>
          </a:p>
          <a:p>
            <a:endParaRPr lang="en-US" dirty="0">
              <a:solidFill>
                <a:schemeClr val="tx1">
                  <a:lumMod val="95000"/>
                  <a:lumOff val="5000"/>
                </a:schemeClr>
              </a:solidFill>
              <a:latin typeface="Bahnschrift Light Condensed" panose="020B0502040204020203" pitchFamily="34" charset="0"/>
            </a:endParaRPr>
          </a:p>
          <a:p>
            <a:endParaRPr lang="en-IN" dirty="0">
              <a:solidFill>
                <a:schemeClr val="tx1">
                  <a:lumMod val="95000"/>
                  <a:lumOff val="5000"/>
                </a:schemeClr>
              </a:solidFill>
              <a:latin typeface="Bahnschrift Light Condensed" panose="020B0502040204020203" pitchFamily="34" charset="0"/>
            </a:endParaRPr>
          </a:p>
        </p:txBody>
      </p:sp>
      <p:pic>
        <p:nvPicPr>
          <p:cNvPr id="9" name="Picture 8">
            <a:extLst>
              <a:ext uri="{FF2B5EF4-FFF2-40B4-BE49-F238E27FC236}">
                <a16:creationId xmlns:a16="http://schemas.microsoft.com/office/drawing/2014/main" id="{CE87F2D0-B423-4E83-8C7D-2B03DF7527F7}"/>
              </a:ext>
            </a:extLst>
          </p:cNvPr>
          <p:cNvPicPr>
            <a:picLocks noChangeAspect="1"/>
          </p:cNvPicPr>
          <p:nvPr/>
        </p:nvPicPr>
        <p:blipFill rotWithShape="1">
          <a:blip r:embed="rId2"/>
          <a:srcRect l="6474" t="2987" r="4077" b="5325"/>
          <a:stretch/>
        </p:blipFill>
        <p:spPr>
          <a:xfrm>
            <a:off x="1137921" y="990600"/>
            <a:ext cx="5438725" cy="28496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582E7F74-37A9-45AD-ACDC-10A975F628B0}"/>
              </a:ext>
            </a:extLst>
          </p:cNvPr>
          <p:cNvPicPr>
            <a:picLocks noChangeAspect="1"/>
          </p:cNvPicPr>
          <p:nvPr/>
        </p:nvPicPr>
        <p:blipFill>
          <a:blip r:embed="rId3"/>
          <a:stretch>
            <a:fillRect/>
          </a:stretch>
        </p:blipFill>
        <p:spPr>
          <a:xfrm>
            <a:off x="6685278" y="990600"/>
            <a:ext cx="4948505" cy="28496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70756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9CFFB8F-348B-4FFD-8EE1-D644AF9A872D}"/>
              </a:ext>
            </a:extLst>
          </p:cNvPr>
          <p:cNvSpPr>
            <a:spLocks noGrp="1"/>
          </p:cNvSpPr>
          <p:nvPr>
            <p:ph type="title"/>
          </p:nvPr>
        </p:nvSpPr>
        <p:spPr>
          <a:xfrm>
            <a:off x="1371600" y="177800"/>
            <a:ext cx="9601200" cy="614680"/>
          </a:xfrm>
        </p:spPr>
        <p:txBody>
          <a:bodyPr>
            <a:normAutofit/>
          </a:bodyPr>
          <a:lstStyle/>
          <a:p>
            <a:pPr algn="ctr"/>
            <a:r>
              <a:rPr lang="en-US" sz="3600" dirty="0">
                <a:solidFill>
                  <a:srgbClr val="0070C0"/>
                </a:solidFill>
                <a:latin typeface="Arial Black" panose="020B0A04020102020204" pitchFamily="34" charset="0"/>
              </a:rPr>
              <a:t>SOLUTION AND MITIGATION STEPS</a:t>
            </a:r>
            <a:endParaRPr lang="en-IN" sz="3600" dirty="0">
              <a:solidFill>
                <a:srgbClr val="0070C0"/>
              </a:solidFill>
              <a:latin typeface="Arial Black" panose="020B0A04020102020204" pitchFamily="34" charset="0"/>
            </a:endParaRPr>
          </a:p>
        </p:txBody>
      </p:sp>
      <p:sp>
        <p:nvSpPr>
          <p:cNvPr id="6" name="Content Placeholder 5">
            <a:extLst>
              <a:ext uri="{FF2B5EF4-FFF2-40B4-BE49-F238E27FC236}">
                <a16:creationId xmlns:a16="http://schemas.microsoft.com/office/drawing/2014/main" id="{F29C539A-8A16-499A-8EF8-74C10359AA96}"/>
              </a:ext>
            </a:extLst>
          </p:cNvPr>
          <p:cNvSpPr>
            <a:spLocks noGrp="1"/>
          </p:cNvSpPr>
          <p:nvPr>
            <p:ph idx="1"/>
          </p:nvPr>
        </p:nvSpPr>
        <p:spPr>
          <a:xfrm>
            <a:off x="983848" y="792480"/>
            <a:ext cx="11208152" cy="5887720"/>
          </a:xfrm>
        </p:spPr>
        <p:txBody>
          <a:bodyPr>
            <a:normAutofit fontScale="92500" lnSpcReduction="10000"/>
          </a:bodyPr>
          <a:lstStyle/>
          <a:p>
            <a:pPr marL="0" indent="0">
              <a:buNone/>
            </a:pPr>
            <a:r>
              <a:rPr lang="en-US" dirty="0">
                <a:solidFill>
                  <a:schemeClr val="accent2">
                    <a:lumMod val="75000"/>
                  </a:schemeClr>
                </a:solidFill>
              </a:rPr>
              <a:t>SOCIAL DISTANCING IS NEED OF HOUR: BY THE HELP OF </a:t>
            </a:r>
            <a:r>
              <a:rPr lang="en-US" u="sng" dirty="0">
                <a:solidFill>
                  <a:srgbClr val="C00000"/>
                </a:solidFill>
                <a:latin typeface="Arial Black" panose="020B0A04020102020204" pitchFamily="34" charset="0"/>
              </a:rPr>
              <a:t>SURAKSHA KAVACH</a:t>
            </a:r>
            <a:r>
              <a:rPr lang="en-US" dirty="0"/>
              <a:t>:</a:t>
            </a:r>
          </a:p>
          <a:p>
            <a:pPr marL="0" indent="0">
              <a:buNone/>
            </a:pPr>
            <a:r>
              <a:rPr lang="en-US" sz="1600" dirty="0"/>
              <a:t>The workers in industries generally tend to forget or sometimes unknowingly come in contact of each other or with some item containing virus and if one is affected then all would be getting affected by it .I have tried to incorporate use of sensors  technology .In this model I have taken inspiration from GPS system trilateration. </a:t>
            </a:r>
          </a:p>
          <a:p>
            <a:pPr marL="0" indent="0">
              <a:buNone/>
            </a:pPr>
            <a:r>
              <a:rPr lang="en-US" sz="1600" dirty="0">
                <a:solidFill>
                  <a:schemeClr val="accent2">
                    <a:lumMod val="75000"/>
                  </a:schemeClr>
                </a:solidFill>
                <a:latin typeface="Franklin Gothic Book" panose="020B0503020102020204" pitchFamily="34" charset="0"/>
                <a:cs typeface="Calibri Light" panose="020F0302020204030204" pitchFamily="34" charset="0"/>
              </a:rPr>
              <a:t>Main idea</a:t>
            </a:r>
            <a:r>
              <a:rPr lang="en-US" sz="1600" dirty="0">
                <a:latin typeface="Franklin Gothic Book" panose="020B0503020102020204" pitchFamily="34" charset="0"/>
                <a:cs typeface="Calibri Light" panose="020F0302020204030204" pitchFamily="34" charset="0"/>
              </a:rPr>
              <a:t>:  Every worker would be wearing a belt in which 3 PIR sensors would be attached having an angle of 120 degree between each sensor and all these sensors will virtually form a circle of desired radius and whenever a person comes to a certain proximity it starts beeping until that person goes out of the radius.</a:t>
            </a:r>
          </a:p>
          <a:p>
            <a:pPr marL="0" indent="0">
              <a:buNone/>
            </a:pPr>
            <a:r>
              <a:rPr lang="en-US" sz="1800" dirty="0">
                <a:solidFill>
                  <a:schemeClr val="accent2">
                    <a:lumMod val="75000"/>
                  </a:schemeClr>
                </a:solidFill>
              </a:rPr>
              <a:t>Materials required:</a:t>
            </a:r>
            <a:r>
              <a:rPr lang="en-US" sz="1800" dirty="0">
                <a:solidFill>
                  <a:schemeClr val="tx1">
                    <a:lumMod val="95000"/>
                    <a:lumOff val="5000"/>
                  </a:schemeClr>
                </a:solidFill>
              </a:rPr>
              <a:t> </a:t>
            </a:r>
            <a:r>
              <a:rPr lang="en-US" sz="1800" dirty="0">
                <a:solidFill>
                  <a:schemeClr val="tx1">
                    <a:lumMod val="95000"/>
                    <a:lumOff val="5000"/>
                  </a:schemeClr>
                </a:solidFill>
                <a:latin typeface="Calibri Light" panose="020F0302020204030204" pitchFamily="34" charset="0"/>
                <a:cs typeface="Calibri Light" panose="020F0302020204030204" pitchFamily="34" charset="0"/>
              </a:rPr>
              <a:t>1-Three Grove Passive Infrared Rays Motion sensor</a:t>
            </a:r>
            <a:endParaRPr lang="en-US" sz="1800" dirty="0">
              <a:solidFill>
                <a:schemeClr val="accent2">
                  <a:lumMod val="75000"/>
                </a:schemeClr>
              </a:solidFill>
              <a:latin typeface="Calibri Light" panose="020F0302020204030204" pitchFamily="34" charset="0"/>
              <a:cs typeface="Calibri Light" panose="020F0302020204030204" pitchFamily="34" charset="0"/>
            </a:endParaRPr>
          </a:p>
          <a:p>
            <a:pPr marL="0" indent="0">
              <a:buNone/>
            </a:pPr>
            <a:r>
              <a:rPr lang="en-US" sz="1800" dirty="0">
                <a:solidFill>
                  <a:schemeClr val="accent2">
                    <a:lumMod val="75000"/>
                  </a:schemeClr>
                </a:solidFill>
                <a:latin typeface="Calibri Light" panose="020F0302020204030204" pitchFamily="34" charset="0"/>
                <a:cs typeface="Calibri Light" panose="020F0302020204030204" pitchFamily="34" charset="0"/>
              </a:rPr>
              <a:t>		 </a:t>
            </a:r>
            <a:r>
              <a:rPr lang="en-US" sz="1800" dirty="0">
                <a:solidFill>
                  <a:schemeClr val="tx1">
                    <a:lumMod val="95000"/>
                    <a:lumOff val="5000"/>
                  </a:schemeClr>
                </a:solidFill>
                <a:latin typeface="Calibri Light" panose="020F0302020204030204" pitchFamily="34" charset="0"/>
                <a:cs typeface="Calibri Light" panose="020F0302020204030204" pitchFamily="34" charset="0"/>
              </a:rPr>
              <a:t>2-Arduino circuit and Small Alarm Buzzer</a:t>
            </a:r>
          </a:p>
          <a:p>
            <a:pPr marL="0" indent="0">
              <a:buNone/>
            </a:pP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3-Battery (9-12 V) and Connecting wire</a:t>
            </a:r>
          </a:p>
          <a:p>
            <a:pPr marL="0" indent="0">
              <a:buNone/>
            </a:pP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a:t>
            </a:r>
          </a:p>
          <a:p>
            <a:pPr marL="0" indent="0">
              <a:buNone/>
            </a:pPr>
            <a:endParaRPr lang="en-US" sz="1800" dirty="0">
              <a:solidFill>
                <a:schemeClr val="tx1">
                  <a:lumMod val="95000"/>
                  <a:lumOff val="5000"/>
                </a:schemeClr>
              </a:solidFill>
              <a:latin typeface="Calibri Light" panose="020F0302020204030204" pitchFamily="34" charset="0"/>
              <a:cs typeface="Calibri Light" panose="020F0302020204030204" pitchFamily="34" charset="0"/>
            </a:endParaRPr>
          </a:p>
          <a:p>
            <a:pPr marL="0" indent="0">
              <a:buNone/>
            </a:pP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We can set the distance range of this sensors to 2 </a:t>
            </a:r>
            <a:r>
              <a:rPr lang="en-US" sz="1800" dirty="0" err="1">
                <a:solidFill>
                  <a:schemeClr val="tx1">
                    <a:lumMod val="95000"/>
                    <a:lumOff val="5000"/>
                  </a:schemeClr>
                </a:solidFill>
                <a:latin typeface="Calibri Light" panose="020F0302020204030204" pitchFamily="34" charset="0"/>
                <a:cs typeface="Calibri Light" panose="020F0302020204030204" pitchFamily="34" charset="0"/>
              </a:rPr>
              <a:t>metres</a:t>
            </a: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and response time 					    to be 0.3 second and would set it up in continuous mode so that continuous  					    beeps are made until the person goes out of radius. The sensor works on 					    basis of Infrared rays.</a:t>
            </a:r>
          </a:p>
          <a:p>
            <a:pPr marL="0" indent="0">
              <a:buNone/>
            </a:pP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As a sport event the companies can also </a:t>
            </a:r>
            <a:r>
              <a:rPr lang="en-US" sz="1800" dirty="0">
                <a:solidFill>
                  <a:srgbClr val="FF0000"/>
                </a:solidFill>
                <a:latin typeface="Calibri Light" panose="020F0302020204030204" pitchFamily="34" charset="0"/>
                <a:cs typeface="Calibri Light" panose="020F0302020204030204" pitchFamily="34" charset="0"/>
              </a:rPr>
              <a:t>declare a prize for the person with                  				     minimum no of beeps in a month would get an award or a prize money</a:t>
            </a:r>
            <a:r>
              <a:rPr lang="en-US" sz="1800" dirty="0">
                <a:solidFill>
                  <a:schemeClr val="tx1">
                    <a:lumMod val="95000"/>
                    <a:lumOff val="5000"/>
                  </a:schemeClr>
                </a:solidFill>
                <a:latin typeface="Calibri Light" panose="020F0302020204030204" pitchFamily="34" charset="0"/>
                <a:cs typeface="Calibri Light" panose="020F0302020204030204" pitchFamily="34" charset="0"/>
              </a:rPr>
              <a:t> then 					     everyone would be taking the case seriously and social distancing is maintained 					     also.</a:t>
            </a:r>
          </a:p>
          <a:p>
            <a:pPr marL="0" indent="0">
              <a:buNone/>
            </a:pPr>
            <a:endParaRPr lang="en-US" sz="1800" dirty="0">
              <a:solidFill>
                <a:schemeClr val="tx1">
                  <a:lumMod val="95000"/>
                  <a:lumOff val="5000"/>
                </a:schemeClr>
              </a:solidFill>
              <a:latin typeface="Calibri Light" panose="020F0302020204030204" pitchFamily="34" charset="0"/>
              <a:cs typeface="Calibri Light" panose="020F0302020204030204" pitchFamily="34" charset="0"/>
            </a:endParaRPr>
          </a:p>
        </p:txBody>
      </p:sp>
      <p:pic>
        <p:nvPicPr>
          <p:cNvPr id="10" name="Picture 9">
            <a:extLst>
              <a:ext uri="{FF2B5EF4-FFF2-40B4-BE49-F238E27FC236}">
                <a16:creationId xmlns:a16="http://schemas.microsoft.com/office/drawing/2014/main" id="{A6A94E7B-9033-4D4C-81A1-827AEFEFCEB6}"/>
              </a:ext>
            </a:extLst>
          </p:cNvPr>
          <p:cNvPicPr>
            <a:picLocks noChangeAspect="1"/>
          </p:cNvPicPr>
          <p:nvPr/>
        </p:nvPicPr>
        <p:blipFill>
          <a:blip r:embed="rId2"/>
          <a:stretch>
            <a:fillRect/>
          </a:stretch>
        </p:blipFill>
        <p:spPr>
          <a:xfrm>
            <a:off x="7710025" y="2419420"/>
            <a:ext cx="4004219" cy="19210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7BB20208-AA03-4D89-B92B-905603FE9BC9}"/>
              </a:ext>
            </a:extLst>
          </p:cNvPr>
          <p:cNvPicPr>
            <a:picLocks noChangeAspect="1"/>
          </p:cNvPicPr>
          <p:nvPr/>
        </p:nvPicPr>
        <p:blipFill>
          <a:blip r:embed="rId3">
            <a:extLst>
              <a:ext uri="{BEBA8EAE-BF5A-486C-A8C5-ECC9F3942E4B}">
                <a14:imgProps xmlns:a14="http://schemas.microsoft.com/office/drawing/2010/main">
                  <a14:imgLayer r:embed="rId4">
                    <a14:imgEffect>
                      <a14:artisticPhotocopy/>
                    </a14:imgEffect>
                    <a14:imgEffect>
                      <a14:brightnessContrast contrast="40000"/>
                    </a14:imgEffect>
                  </a14:imgLayer>
                </a14:imgProps>
              </a:ext>
            </a:extLst>
          </a:blip>
          <a:stretch>
            <a:fillRect/>
          </a:stretch>
        </p:blipFill>
        <p:spPr>
          <a:xfrm>
            <a:off x="719817" y="3736340"/>
            <a:ext cx="4094866" cy="2641599"/>
          </a:xfrm>
          <a:prstGeom prst="rect">
            <a:avLst/>
          </a:prstGeom>
        </p:spPr>
      </p:pic>
    </p:spTree>
    <p:extLst>
      <p:ext uri="{BB962C8B-B14F-4D97-AF65-F5344CB8AC3E}">
        <p14:creationId xmlns:p14="http://schemas.microsoft.com/office/powerpoint/2010/main" val="1197921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6FBE61-1F98-4747-8A7E-6E81AE22E24A}"/>
              </a:ext>
            </a:extLst>
          </p:cNvPr>
          <p:cNvSpPr>
            <a:spLocks noGrp="1"/>
          </p:cNvSpPr>
          <p:nvPr>
            <p:ph type="title"/>
          </p:nvPr>
        </p:nvSpPr>
        <p:spPr>
          <a:xfrm>
            <a:off x="793710" y="213360"/>
            <a:ext cx="10341650" cy="777240"/>
          </a:xfrm>
        </p:spPr>
        <p:txBody>
          <a:bodyPr>
            <a:normAutofit fontScale="90000"/>
          </a:bodyPr>
          <a:lstStyle/>
          <a:p>
            <a:r>
              <a:rPr lang="en-US" dirty="0">
                <a:solidFill>
                  <a:srgbClr val="FFC000"/>
                </a:solidFill>
              </a:rPr>
              <a:t>    </a:t>
            </a:r>
            <a:r>
              <a:rPr lang="en-US" dirty="0">
                <a:solidFill>
                  <a:srgbClr val="7030A0"/>
                </a:solidFill>
              </a:rPr>
              <a:t>Manufacturing masks and sanitizers </a:t>
            </a:r>
            <a:br>
              <a:rPr lang="en-US" sz="2000" b="1" dirty="0">
                <a:solidFill>
                  <a:srgbClr val="FFC000"/>
                </a:solidFill>
              </a:rPr>
            </a:br>
            <a:br>
              <a:rPr lang="en-US" sz="2000" b="1" dirty="0">
                <a:solidFill>
                  <a:srgbClr val="FFC000"/>
                </a:solidFill>
              </a:rPr>
            </a:br>
            <a:br>
              <a:rPr lang="en-US" sz="2000" b="1" dirty="0"/>
            </a:br>
            <a:r>
              <a:rPr lang="en-US" sz="2000" b="1" dirty="0"/>
              <a:t>2)-In Covid-era masks and sanitizers have become a basic amenity of life</a:t>
            </a:r>
            <a:br>
              <a:rPr lang="en-US" sz="2000" b="1" dirty="0"/>
            </a:br>
            <a:r>
              <a:rPr lang="en-US" sz="2000" b="1" dirty="0"/>
              <a:t>and as its becoming essential its market industries are rising by leaps </a:t>
            </a:r>
            <a:br>
              <a:rPr lang="en-US" sz="2000" b="1" dirty="0"/>
            </a:br>
            <a:r>
              <a:rPr lang="en-US" sz="2000" b="1" dirty="0"/>
              <a:t>and bounds as evident from graph , so most industries should employ </a:t>
            </a:r>
            <a:br>
              <a:rPr lang="en-US" sz="2000" b="1" dirty="0"/>
            </a:br>
            <a:r>
              <a:rPr lang="en-US" sz="2000" b="1" dirty="0"/>
              <a:t>women for stitching masks and producing sanitizers in industry as this </a:t>
            </a:r>
            <a:br>
              <a:rPr lang="en-US" sz="2000" b="1" dirty="0"/>
            </a:br>
            <a:r>
              <a:rPr lang="en-US" sz="2000" b="1" dirty="0"/>
              <a:t>would not only be a service to mankind rather the company gets </a:t>
            </a:r>
            <a:br>
              <a:rPr lang="en-US" sz="2000" b="1" dirty="0"/>
            </a:br>
            <a:r>
              <a:rPr lang="en-US" sz="2000" b="1" dirty="0"/>
              <a:t>benefitted also and this can also be used by workers ensuring their </a:t>
            </a:r>
            <a:br>
              <a:rPr lang="en-US" sz="2000" b="1" dirty="0"/>
            </a:br>
            <a:r>
              <a:rPr lang="en-US" sz="2000" b="1" dirty="0"/>
              <a:t>safety.</a:t>
            </a:r>
            <a:br>
              <a:rPr lang="en-US" sz="2000" b="1" dirty="0"/>
            </a:br>
            <a:r>
              <a:rPr lang="en-US" sz="2000" b="1" dirty="0"/>
              <a:t>OP Jindal group has started making masks which can be seen in the</a:t>
            </a:r>
            <a:br>
              <a:rPr lang="en-US" sz="2000" b="1" dirty="0"/>
            </a:br>
            <a:r>
              <a:rPr lang="en-US" sz="2000" b="1" dirty="0"/>
              <a:t>photo below now addition to it there should be sort of digitization in form </a:t>
            </a:r>
            <a:br>
              <a:rPr lang="en-US" sz="2000" b="1" dirty="0"/>
            </a:br>
            <a:r>
              <a:rPr lang="en-US" sz="2000" b="1" dirty="0"/>
              <a:t>of an E-Commerce website where business can be facilitated as well.</a:t>
            </a:r>
            <a:br>
              <a:rPr lang="en-US" sz="2000" b="1" dirty="0"/>
            </a:br>
            <a:r>
              <a:rPr lang="en-US" sz="2000" b="1" dirty="0"/>
              <a:t> </a:t>
            </a:r>
            <a:br>
              <a:rPr lang="en-US" sz="2000" b="1" dirty="0"/>
            </a:br>
            <a:r>
              <a:rPr lang="en-US" sz="2000" b="1" dirty="0"/>
              <a:t>			         </a:t>
            </a:r>
            <a:br>
              <a:rPr lang="en-US" sz="2000" b="1" dirty="0"/>
            </a:br>
            <a:r>
              <a:rPr lang="en-US" sz="2000" b="1" dirty="0"/>
              <a:t>			         3)-Another facilitation to the steel </a:t>
            </a:r>
            <a:br>
              <a:rPr lang="en-US" sz="2000" b="1" dirty="0"/>
            </a:br>
            <a:r>
              <a:rPr lang="en-US" sz="2000" b="1" dirty="0"/>
              <a:t>			         industry is we could build an </a:t>
            </a:r>
            <a:br>
              <a:rPr lang="en-US" sz="2000" b="1" dirty="0"/>
            </a:br>
            <a:r>
              <a:rPr lang="en-US" sz="2000" b="1" dirty="0"/>
              <a:t>			         application which would connect the </a:t>
            </a:r>
            <a:br>
              <a:rPr lang="en-US" sz="2000" b="1" dirty="0"/>
            </a:br>
            <a:r>
              <a:rPr lang="en-US" sz="2000" b="1" dirty="0"/>
              <a:t>			         local unemployed drivers with </a:t>
            </a:r>
            <a:br>
              <a:rPr lang="en-US" sz="2000" b="1" dirty="0"/>
            </a:br>
            <a:r>
              <a:rPr lang="en-US" sz="2000" b="1" dirty="0"/>
              <a:t>			         manufacturing companies like OP </a:t>
            </a:r>
            <a:br>
              <a:rPr lang="en-US" sz="2000" b="1" dirty="0"/>
            </a:br>
            <a:r>
              <a:rPr lang="en-US" sz="2000" b="1" dirty="0"/>
              <a:t>			         Jindal group so as to deliver the goods</a:t>
            </a:r>
            <a:br>
              <a:rPr lang="en-US" sz="2000" b="1" dirty="0"/>
            </a:br>
            <a:r>
              <a:rPr lang="en-US" sz="2000" b="1" dirty="0"/>
              <a:t>			        to the required location. Basically its </a:t>
            </a:r>
            <a:br>
              <a:rPr lang="en-US" sz="2000" b="1" dirty="0"/>
            </a:br>
            <a:r>
              <a:rPr lang="en-US" sz="2000" b="1" dirty="0"/>
              <a:t>			         like forming a chain to supply the </a:t>
            </a:r>
            <a:br>
              <a:rPr lang="en-US" sz="2000" b="1" dirty="0"/>
            </a:br>
            <a:r>
              <a:rPr lang="en-US" sz="2000" b="1" dirty="0"/>
              <a:t>			         goods.</a:t>
            </a:r>
            <a:br>
              <a:rPr lang="en-US" sz="2000" b="1" dirty="0"/>
            </a:br>
            <a:r>
              <a:rPr lang="en-US" sz="2000" b="1" dirty="0"/>
              <a:t>			         </a:t>
            </a:r>
            <a:br>
              <a:rPr lang="en-US" sz="2000" dirty="0">
                <a:solidFill>
                  <a:srgbClr val="FFC000"/>
                </a:solidFill>
              </a:rPr>
            </a:br>
            <a:endParaRPr lang="en-IN" sz="2000" dirty="0">
              <a:solidFill>
                <a:srgbClr val="FFC000"/>
              </a:solidFill>
            </a:endParaRPr>
          </a:p>
        </p:txBody>
      </p:sp>
      <p:pic>
        <p:nvPicPr>
          <p:cNvPr id="7" name="Content Placeholder 6">
            <a:extLst>
              <a:ext uri="{FF2B5EF4-FFF2-40B4-BE49-F238E27FC236}">
                <a16:creationId xmlns:a16="http://schemas.microsoft.com/office/drawing/2014/main" id="{2F352B6A-FF1C-4CC6-93A2-236FBA15DD4A}"/>
              </a:ext>
            </a:extLst>
          </p:cNvPr>
          <p:cNvPicPr>
            <a:picLocks noGrp="1" noChangeAspect="1"/>
          </p:cNvPicPr>
          <p:nvPr>
            <p:ph idx="1"/>
          </p:nvPr>
        </p:nvPicPr>
        <p:blipFill>
          <a:blip r:embed="rId2"/>
          <a:stretch>
            <a:fillRect/>
          </a:stretch>
        </p:blipFill>
        <p:spPr>
          <a:xfrm>
            <a:off x="521148" y="4144711"/>
            <a:ext cx="3249970" cy="25761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1FB39247-02F5-4F1E-B277-0F3306E9B581}"/>
              </a:ext>
            </a:extLst>
          </p:cNvPr>
          <p:cNvPicPr>
            <a:picLocks noChangeAspect="1"/>
          </p:cNvPicPr>
          <p:nvPr/>
        </p:nvPicPr>
        <p:blipFill>
          <a:blip r:embed="rId3"/>
          <a:stretch>
            <a:fillRect/>
          </a:stretch>
        </p:blipFill>
        <p:spPr>
          <a:xfrm>
            <a:off x="7902458" y="883920"/>
            <a:ext cx="4168775" cy="30829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2777746F-B540-495E-9413-8DFBC5E99021}"/>
              </a:ext>
            </a:extLst>
          </p:cNvPr>
          <p:cNvPicPr>
            <a:picLocks noChangeAspect="1"/>
          </p:cNvPicPr>
          <p:nvPr/>
        </p:nvPicPr>
        <p:blipFill>
          <a:blip r:embed="rId4"/>
          <a:stretch>
            <a:fillRect/>
          </a:stretch>
        </p:blipFill>
        <p:spPr>
          <a:xfrm>
            <a:off x="8044962" y="4106899"/>
            <a:ext cx="4026271" cy="26517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38109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D9343-77B9-479A-8CF5-54C6BD9D6BF0}"/>
              </a:ext>
            </a:extLst>
          </p:cNvPr>
          <p:cNvSpPr>
            <a:spLocks noGrp="1"/>
          </p:cNvSpPr>
          <p:nvPr>
            <p:ph type="title"/>
          </p:nvPr>
        </p:nvSpPr>
        <p:spPr>
          <a:xfrm>
            <a:off x="1371600" y="157480"/>
            <a:ext cx="9601200" cy="756920"/>
          </a:xfrm>
        </p:spPr>
        <p:txBody>
          <a:bodyPr/>
          <a:lstStyle/>
          <a:p>
            <a:r>
              <a:rPr lang="en-US" dirty="0">
                <a:solidFill>
                  <a:srgbClr val="FFC000"/>
                </a:solidFill>
              </a:rPr>
              <a:t>POSITIVE CONSEQUENCES</a:t>
            </a:r>
            <a:endParaRPr lang="en-IN" dirty="0">
              <a:solidFill>
                <a:srgbClr val="FFC000"/>
              </a:solidFill>
            </a:endParaRPr>
          </a:p>
        </p:txBody>
      </p:sp>
      <p:graphicFrame>
        <p:nvGraphicFramePr>
          <p:cNvPr id="4" name="Content Placeholder 3">
            <a:extLst>
              <a:ext uri="{FF2B5EF4-FFF2-40B4-BE49-F238E27FC236}">
                <a16:creationId xmlns:a16="http://schemas.microsoft.com/office/drawing/2014/main" id="{968954EF-9047-4DAF-BC80-B5D1476FCD26}"/>
              </a:ext>
            </a:extLst>
          </p:cNvPr>
          <p:cNvGraphicFramePr>
            <a:graphicFrameLocks noGrp="1"/>
          </p:cNvGraphicFramePr>
          <p:nvPr>
            <p:ph idx="1"/>
            <p:extLst>
              <p:ext uri="{D42A27DB-BD31-4B8C-83A1-F6EECF244321}">
                <p14:modId xmlns:p14="http://schemas.microsoft.com/office/powerpoint/2010/main" val="434716639"/>
              </p:ext>
            </p:extLst>
          </p:nvPr>
        </p:nvGraphicFramePr>
        <p:xfrm>
          <a:off x="1371600" y="914400"/>
          <a:ext cx="9601200" cy="57864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5192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291F-6D3D-4DC9-9BB5-A41017473B97}"/>
              </a:ext>
            </a:extLst>
          </p:cNvPr>
          <p:cNvSpPr>
            <a:spLocks noGrp="1"/>
          </p:cNvSpPr>
          <p:nvPr>
            <p:ph type="title"/>
          </p:nvPr>
        </p:nvSpPr>
        <p:spPr>
          <a:xfrm>
            <a:off x="1371600" y="685800"/>
            <a:ext cx="9601200" cy="584200"/>
          </a:xfrm>
        </p:spPr>
        <p:txBody>
          <a:bodyPr>
            <a:normAutofit fontScale="90000"/>
          </a:bodyPr>
          <a:lstStyle/>
          <a:p>
            <a:r>
              <a:rPr lang="en-US" dirty="0">
                <a:solidFill>
                  <a:srgbClr val="FF0000"/>
                </a:solidFill>
              </a:rPr>
              <a:t>FINANCIAL FORECAST</a:t>
            </a:r>
            <a:br>
              <a:rPr lang="en-US" dirty="0">
                <a:solidFill>
                  <a:srgbClr val="FF0000"/>
                </a:solidFill>
              </a:rPr>
            </a:br>
            <a:endParaRPr lang="en-IN" dirty="0">
              <a:solidFill>
                <a:srgbClr val="FF0000"/>
              </a:solidFill>
            </a:endParaRPr>
          </a:p>
        </p:txBody>
      </p:sp>
      <p:sp>
        <p:nvSpPr>
          <p:cNvPr id="3" name="Content Placeholder 2">
            <a:extLst>
              <a:ext uri="{FF2B5EF4-FFF2-40B4-BE49-F238E27FC236}">
                <a16:creationId xmlns:a16="http://schemas.microsoft.com/office/drawing/2014/main" id="{5C53C13B-C175-4500-B145-84B92598DA93}"/>
              </a:ext>
            </a:extLst>
          </p:cNvPr>
          <p:cNvSpPr>
            <a:spLocks noGrp="1"/>
          </p:cNvSpPr>
          <p:nvPr>
            <p:ph idx="1"/>
          </p:nvPr>
        </p:nvSpPr>
        <p:spPr>
          <a:xfrm>
            <a:off x="1005840" y="1270000"/>
            <a:ext cx="10820400" cy="5394960"/>
          </a:xfrm>
        </p:spPr>
        <p:txBody>
          <a:bodyPr/>
          <a:lstStyle/>
          <a:p>
            <a:r>
              <a:rPr lang="en-US" dirty="0"/>
              <a:t>SURAKSHA KAVACH is a very low cost and feasible product and in present scenario when social </a:t>
            </a:r>
          </a:p>
          <a:p>
            <a:pPr marL="0" indent="0">
              <a:buNone/>
            </a:pPr>
            <a:r>
              <a:rPr lang="en-US" dirty="0"/>
              <a:t>      distancing is the key , its quite desirable to have the device. Here is its cost estimate: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Rounding up total cost of making this setup we need </a:t>
            </a:r>
            <a:r>
              <a:rPr lang="en-US" dirty="0" err="1"/>
              <a:t>Rs</a:t>
            </a:r>
            <a:r>
              <a:rPr lang="en-US" dirty="0"/>
              <a:t>. 420-450 which is quite less  and feasible for every worker. All these are materials are easily available so its economically viable too.</a:t>
            </a:r>
          </a:p>
          <a:p>
            <a:r>
              <a:rPr lang="en-US" dirty="0"/>
              <a:t>Production of sanitizers requires very less capital but production and selling would generate a high source of income. </a:t>
            </a:r>
          </a:p>
          <a:p>
            <a:r>
              <a:rPr lang="en-US" dirty="0"/>
              <a:t>Proper functioning of software application would lead to digitization of industry and would result back in high turn-over.</a:t>
            </a:r>
            <a:endParaRPr lang="en-IN" dirty="0"/>
          </a:p>
        </p:txBody>
      </p:sp>
      <p:graphicFrame>
        <p:nvGraphicFramePr>
          <p:cNvPr id="5" name="Table 4">
            <a:extLst>
              <a:ext uri="{FF2B5EF4-FFF2-40B4-BE49-F238E27FC236}">
                <a16:creationId xmlns:a16="http://schemas.microsoft.com/office/drawing/2014/main" id="{C3C46A6A-DEC4-4FCE-9080-4FEDF4E07B0E}"/>
              </a:ext>
            </a:extLst>
          </p:cNvPr>
          <p:cNvGraphicFramePr>
            <a:graphicFrameLocks noGrp="1"/>
          </p:cNvGraphicFramePr>
          <p:nvPr>
            <p:extLst>
              <p:ext uri="{D42A27DB-BD31-4B8C-83A1-F6EECF244321}">
                <p14:modId xmlns:p14="http://schemas.microsoft.com/office/powerpoint/2010/main" val="2700510875"/>
              </p:ext>
            </p:extLst>
          </p:nvPr>
        </p:nvGraphicFramePr>
        <p:xfrm>
          <a:off x="1107440" y="2111586"/>
          <a:ext cx="10617200" cy="2196242"/>
        </p:xfrm>
        <a:graphic>
          <a:graphicData uri="http://schemas.openxmlformats.org/drawingml/2006/table">
            <a:tbl>
              <a:tblPr firstRow="1" bandRow="1">
                <a:tableStyleId>{93296810-A885-4BE3-A3E7-6D5BEEA58F35}</a:tableStyleId>
              </a:tblPr>
              <a:tblGrid>
                <a:gridCol w="2123440">
                  <a:extLst>
                    <a:ext uri="{9D8B030D-6E8A-4147-A177-3AD203B41FA5}">
                      <a16:colId xmlns:a16="http://schemas.microsoft.com/office/drawing/2014/main" val="2747912608"/>
                    </a:ext>
                  </a:extLst>
                </a:gridCol>
                <a:gridCol w="2123440">
                  <a:extLst>
                    <a:ext uri="{9D8B030D-6E8A-4147-A177-3AD203B41FA5}">
                      <a16:colId xmlns:a16="http://schemas.microsoft.com/office/drawing/2014/main" val="2384876250"/>
                    </a:ext>
                  </a:extLst>
                </a:gridCol>
                <a:gridCol w="2123440">
                  <a:extLst>
                    <a:ext uri="{9D8B030D-6E8A-4147-A177-3AD203B41FA5}">
                      <a16:colId xmlns:a16="http://schemas.microsoft.com/office/drawing/2014/main" val="1566100837"/>
                    </a:ext>
                  </a:extLst>
                </a:gridCol>
                <a:gridCol w="2123440">
                  <a:extLst>
                    <a:ext uri="{9D8B030D-6E8A-4147-A177-3AD203B41FA5}">
                      <a16:colId xmlns:a16="http://schemas.microsoft.com/office/drawing/2014/main" val="1549593240"/>
                    </a:ext>
                  </a:extLst>
                </a:gridCol>
                <a:gridCol w="2123440">
                  <a:extLst>
                    <a:ext uri="{9D8B030D-6E8A-4147-A177-3AD203B41FA5}">
                      <a16:colId xmlns:a16="http://schemas.microsoft.com/office/drawing/2014/main" val="2231905198"/>
                    </a:ext>
                  </a:extLst>
                </a:gridCol>
              </a:tblGrid>
              <a:tr h="549481">
                <a:tc>
                  <a:txBody>
                    <a:bodyPr/>
                    <a:lstStyle/>
                    <a:p>
                      <a:pPr algn="ctr"/>
                      <a:r>
                        <a:rPr lang="en-US" dirty="0"/>
                        <a:t>S.NO</a:t>
                      </a:r>
                      <a:endParaRPr lang="en-IN" dirty="0"/>
                    </a:p>
                  </a:txBody>
                  <a:tcPr/>
                </a:tc>
                <a:tc>
                  <a:txBody>
                    <a:bodyPr/>
                    <a:lstStyle/>
                    <a:p>
                      <a:pPr algn="ctr"/>
                      <a:r>
                        <a:rPr lang="en-US" dirty="0"/>
                        <a:t>ITEM NAME</a:t>
                      </a:r>
                      <a:endParaRPr lang="en-IN" dirty="0"/>
                    </a:p>
                  </a:txBody>
                  <a:tcPr/>
                </a:tc>
                <a:tc>
                  <a:txBody>
                    <a:bodyPr/>
                    <a:lstStyle/>
                    <a:p>
                      <a:pPr algn="ctr"/>
                      <a:r>
                        <a:rPr lang="en-US" dirty="0"/>
                        <a:t>COST(IN RS.)</a:t>
                      </a:r>
                      <a:endParaRPr lang="en-IN" dirty="0"/>
                    </a:p>
                  </a:txBody>
                  <a:tcPr/>
                </a:tc>
                <a:tc>
                  <a:txBody>
                    <a:bodyPr/>
                    <a:lstStyle/>
                    <a:p>
                      <a:pPr algn="ctr"/>
                      <a:r>
                        <a:rPr lang="en-US" dirty="0"/>
                        <a:t>QUANTITY</a:t>
                      </a:r>
                      <a:endParaRPr lang="en-IN" dirty="0"/>
                    </a:p>
                  </a:txBody>
                  <a:tcPr/>
                </a:tc>
                <a:tc>
                  <a:txBody>
                    <a:bodyPr/>
                    <a:lstStyle/>
                    <a:p>
                      <a:pPr algn="ctr"/>
                      <a:r>
                        <a:rPr lang="en-US" dirty="0"/>
                        <a:t>TOTAL COST (IN RS.)</a:t>
                      </a:r>
                      <a:endParaRPr lang="en-IN" dirty="0"/>
                    </a:p>
                  </a:txBody>
                  <a:tcPr/>
                </a:tc>
                <a:extLst>
                  <a:ext uri="{0D108BD9-81ED-4DB2-BD59-A6C34878D82A}">
                    <a16:rowId xmlns:a16="http://schemas.microsoft.com/office/drawing/2014/main" val="667350396"/>
                  </a:ext>
                </a:extLst>
              </a:tr>
              <a:tr h="318350">
                <a:tc>
                  <a:txBody>
                    <a:bodyPr/>
                    <a:lstStyle/>
                    <a:p>
                      <a:pPr algn="ctr"/>
                      <a:r>
                        <a:rPr lang="en-US" dirty="0"/>
                        <a:t>1</a:t>
                      </a:r>
                      <a:endParaRPr lang="en-IN" dirty="0"/>
                    </a:p>
                  </a:txBody>
                  <a:tcPr/>
                </a:tc>
                <a:tc>
                  <a:txBody>
                    <a:bodyPr/>
                    <a:lstStyle/>
                    <a:p>
                      <a:r>
                        <a:rPr lang="en-US" dirty="0"/>
                        <a:t>PIR SENSORS</a:t>
                      </a:r>
                      <a:endParaRPr lang="en-IN" dirty="0"/>
                    </a:p>
                  </a:txBody>
                  <a:tcPr/>
                </a:tc>
                <a:tc>
                  <a:txBody>
                    <a:bodyPr/>
                    <a:lstStyle/>
                    <a:p>
                      <a:r>
                        <a:rPr lang="en-US" dirty="0"/>
                        <a:t>70</a:t>
                      </a:r>
                      <a:endParaRPr lang="en-IN" dirty="0"/>
                    </a:p>
                  </a:txBody>
                  <a:tcPr/>
                </a:tc>
                <a:tc>
                  <a:txBody>
                    <a:bodyPr/>
                    <a:lstStyle/>
                    <a:p>
                      <a:r>
                        <a:rPr lang="en-US" dirty="0"/>
                        <a:t>3</a:t>
                      </a:r>
                      <a:endParaRPr lang="en-IN" dirty="0"/>
                    </a:p>
                  </a:txBody>
                  <a:tcPr/>
                </a:tc>
                <a:tc>
                  <a:txBody>
                    <a:bodyPr/>
                    <a:lstStyle/>
                    <a:p>
                      <a:r>
                        <a:rPr lang="en-US" dirty="0"/>
                        <a:t>210</a:t>
                      </a:r>
                      <a:endParaRPr lang="en-IN" dirty="0"/>
                    </a:p>
                  </a:txBody>
                  <a:tcPr/>
                </a:tc>
                <a:extLst>
                  <a:ext uri="{0D108BD9-81ED-4DB2-BD59-A6C34878D82A}">
                    <a16:rowId xmlns:a16="http://schemas.microsoft.com/office/drawing/2014/main" val="2623816093"/>
                  </a:ext>
                </a:extLst>
              </a:tr>
              <a:tr h="318350">
                <a:tc>
                  <a:txBody>
                    <a:bodyPr/>
                    <a:lstStyle/>
                    <a:p>
                      <a:pPr algn="ctr"/>
                      <a:r>
                        <a:rPr lang="en-US" dirty="0"/>
                        <a:t>2</a:t>
                      </a:r>
                      <a:endParaRPr lang="en-IN" dirty="0"/>
                    </a:p>
                  </a:txBody>
                  <a:tcPr/>
                </a:tc>
                <a:tc>
                  <a:txBody>
                    <a:bodyPr/>
                    <a:lstStyle/>
                    <a:p>
                      <a:r>
                        <a:rPr lang="en-US" dirty="0"/>
                        <a:t>ARDUINO UNO</a:t>
                      </a:r>
                      <a:endParaRPr lang="en-IN" dirty="0"/>
                    </a:p>
                  </a:txBody>
                  <a:tcPr/>
                </a:tc>
                <a:tc>
                  <a:txBody>
                    <a:bodyPr/>
                    <a:lstStyle/>
                    <a:p>
                      <a:r>
                        <a:rPr lang="en-US" dirty="0"/>
                        <a:t>180</a:t>
                      </a:r>
                      <a:endParaRPr lang="en-IN" dirty="0"/>
                    </a:p>
                  </a:txBody>
                  <a:tcPr/>
                </a:tc>
                <a:tc>
                  <a:txBody>
                    <a:bodyPr/>
                    <a:lstStyle/>
                    <a:p>
                      <a:r>
                        <a:rPr lang="en-US" dirty="0"/>
                        <a:t>1</a:t>
                      </a:r>
                      <a:endParaRPr lang="en-IN" dirty="0"/>
                    </a:p>
                  </a:txBody>
                  <a:tcPr/>
                </a:tc>
                <a:tc>
                  <a:txBody>
                    <a:bodyPr/>
                    <a:lstStyle/>
                    <a:p>
                      <a:r>
                        <a:rPr lang="en-US" dirty="0"/>
                        <a:t>180</a:t>
                      </a:r>
                      <a:endParaRPr lang="en-IN" dirty="0"/>
                    </a:p>
                  </a:txBody>
                  <a:tcPr/>
                </a:tc>
                <a:extLst>
                  <a:ext uri="{0D108BD9-81ED-4DB2-BD59-A6C34878D82A}">
                    <a16:rowId xmlns:a16="http://schemas.microsoft.com/office/drawing/2014/main" val="3637733026"/>
                  </a:ext>
                </a:extLst>
              </a:tr>
              <a:tr h="549481">
                <a:tc>
                  <a:txBody>
                    <a:bodyPr/>
                    <a:lstStyle/>
                    <a:p>
                      <a:pPr algn="ctr"/>
                      <a:r>
                        <a:rPr lang="en-US" dirty="0"/>
                        <a:t>3</a:t>
                      </a:r>
                      <a:endParaRPr lang="en-IN" dirty="0"/>
                    </a:p>
                  </a:txBody>
                  <a:tcPr/>
                </a:tc>
                <a:tc>
                  <a:txBody>
                    <a:bodyPr/>
                    <a:lstStyle/>
                    <a:p>
                      <a:r>
                        <a:rPr lang="en-US" dirty="0"/>
                        <a:t>ALARM BUZZER</a:t>
                      </a:r>
                      <a:endParaRPr lang="en-IN" dirty="0"/>
                    </a:p>
                  </a:txBody>
                  <a:tcPr/>
                </a:tc>
                <a:tc>
                  <a:txBody>
                    <a:bodyPr/>
                    <a:lstStyle/>
                    <a:p>
                      <a:r>
                        <a:rPr lang="en-US" dirty="0"/>
                        <a:t>15</a:t>
                      </a:r>
                      <a:endParaRPr lang="en-IN" dirty="0"/>
                    </a:p>
                  </a:txBody>
                  <a:tcPr/>
                </a:tc>
                <a:tc>
                  <a:txBody>
                    <a:bodyPr/>
                    <a:lstStyle/>
                    <a:p>
                      <a:r>
                        <a:rPr lang="en-US" dirty="0"/>
                        <a:t>1</a:t>
                      </a:r>
                      <a:endParaRPr lang="en-IN" dirty="0"/>
                    </a:p>
                  </a:txBody>
                  <a:tcPr/>
                </a:tc>
                <a:tc>
                  <a:txBody>
                    <a:bodyPr/>
                    <a:lstStyle/>
                    <a:p>
                      <a:r>
                        <a:rPr lang="en-US" dirty="0"/>
                        <a:t>15</a:t>
                      </a:r>
                      <a:endParaRPr lang="en-IN" dirty="0"/>
                    </a:p>
                  </a:txBody>
                  <a:tcPr/>
                </a:tc>
                <a:extLst>
                  <a:ext uri="{0D108BD9-81ED-4DB2-BD59-A6C34878D82A}">
                    <a16:rowId xmlns:a16="http://schemas.microsoft.com/office/drawing/2014/main" val="1214431665"/>
                  </a:ext>
                </a:extLst>
              </a:tr>
              <a:tr h="318350">
                <a:tc>
                  <a:txBody>
                    <a:bodyPr/>
                    <a:lstStyle/>
                    <a:p>
                      <a:pPr algn="ctr"/>
                      <a:r>
                        <a:rPr lang="en-US" dirty="0"/>
                        <a:t>4</a:t>
                      </a:r>
                      <a:endParaRPr lang="en-IN" dirty="0"/>
                    </a:p>
                  </a:txBody>
                  <a:tcPr/>
                </a:tc>
                <a:tc>
                  <a:txBody>
                    <a:bodyPr/>
                    <a:lstStyle/>
                    <a:p>
                      <a:r>
                        <a:rPr lang="en-US" dirty="0"/>
                        <a:t>BATTERY</a:t>
                      </a:r>
                      <a:endParaRPr lang="en-IN" dirty="0"/>
                    </a:p>
                  </a:txBody>
                  <a:tcPr/>
                </a:tc>
                <a:tc>
                  <a:txBody>
                    <a:bodyPr/>
                    <a:lstStyle/>
                    <a:p>
                      <a:r>
                        <a:rPr lang="en-US" dirty="0"/>
                        <a:t>10 (APPROX)</a:t>
                      </a:r>
                      <a:endParaRPr lang="en-IN" dirty="0"/>
                    </a:p>
                  </a:txBody>
                  <a:tcPr/>
                </a:tc>
                <a:tc>
                  <a:txBody>
                    <a:bodyPr/>
                    <a:lstStyle/>
                    <a:p>
                      <a:r>
                        <a:rPr lang="en-US" dirty="0"/>
                        <a:t>-</a:t>
                      </a:r>
                      <a:endParaRPr lang="en-IN" dirty="0"/>
                    </a:p>
                  </a:txBody>
                  <a:tcPr/>
                </a:tc>
                <a:tc>
                  <a:txBody>
                    <a:bodyPr/>
                    <a:lstStyle/>
                    <a:p>
                      <a:r>
                        <a:rPr lang="en-US" dirty="0"/>
                        <a:t>10</a:t>
                      </a:r>
                      <a:endParaRPr lang="en-IN" dirty="0"/>
                    </a:p>
                  </a:txBody>
                  <a:tcPr/>
                </a:tc>
                <a:extLst>
                  <a:ext uri="{0D108BD9-81ED-4DB2-BD59-A6C34878D82A}">
                    <a16:rowId xmlns:a16="http://schemas.microsoft.com/office/drawing/2014/main" val="1854675798"/>
                  </a:ext>
                </a:extLst>
              </a:tr>
            </a:tbl>
          </a:graphicData>
        </a:graphic>
      </p:graphicFrame>
    </p:spTree>
    <p:extLst>
      <p:ext uri="{BB962C8B-B14F-4D97-AF65-F5344CB8AC3E}">
        <p14:creationId xmlns:p14="http://schemas.microsoft.com/office/powerpoint/2010/main" val="4292598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77E67-FA98-420D-897C-7D71CF05E9DA}"/>
              </a:ext>
            </a:extLst>
          </p:cNvPr>
          <p:cNvSpPr>
            <a:spLocks noGrp="1"/>
          </p:cNvSpPr>
          <p:nvPr>
            <p:ph type="title"/>
          </p:nvPr>
        </p:nvSpPr>
        <p:spPr>
          <a:xfrm>
            <a:off x="1371600" y="173620"/>
            <a:ext cx="9601200" cy="775504"/>
          </a:xfrm>
        </p:spPr>
        <p:txBody>
          <a:bodyPr>
            <a:normAutofit/>
          </a:bodyPr>
          <a:lstStyle/>
          <a:p>
            <a:r>
              <a:rPr lang="en-US" dirty="0">
                <a:solidFill>
                  <a:srgbClr val="00B050"/>
                </a:solidFill>
              </a:rPr>
              <a:t>LIMITATIONS AND ADDITIONS</a:t>
            </a:r>
            <a:endParaRPr lang="en-IN" dirty="0">
              <a:solidFill>
                <a:srgbClr val="00B050"/>
              </a:solidFill>
            </a:endParaRPr>
          </a:p>
        </p:txBody>
      </p:sp>
      <p:graphicFrame>
        <p:nvGraphicFramePr>
          <p:cNvPr id="4" name="Diagram 3">
            <a:extLst>
              <a:ext uri="{FF2B5EF4-FFF2-40B4-BE49-F238E27FC236}">
                <a16:creationId xmlns:a16="http://schemas.microsoft.com/office/drawing/2014/main" id="{04D1DD7C-710E-4F94-AD22-3ECCF467822E}"/>
              </a:ext>
            </a:extLst>
          </p:cNvPr>
          <p:cNvGraphicFramePr/>
          <p:nvPr>
            <p:extLst>
              <p:ext uri="{D42A27DB-BD31-4B8C-83A1-F6EECF244321}">
                <p14:modId xmlns:p14="http://schemas.microsoft.com/office/powerpoint/2010/main" val="3350310773"/>
              </p:ext>
            </p:extLst>
          </p:nvPr>
        </p:nvGraphicFramePr>
        <p:xfrm>
          <a:off x="882458" y="949124"/>
          <a:ext cx="10829192" cy="56484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9169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D2DDB-E46F-489A-BCD7-0D64F235AC91}"/>
              </a:ext>
            </a:extLst>
          </p:cNvPr>
          <p:cNvSpPr>
            <a:spLocks noGrp="1"/>
          </p:cNvSpPr>
          <p:nvPr>
            <p:ph type="title"/>
          </p:nvPr>
        </p:nvSpPr>
        <p:spPr>
          <a:xfrm>
            <a:off x="1371600" y="173620"/>
            <a:ext cx="9601200" cy="856527"/>
          </a:xfrm>
        </p:spPr>
        <p:txBody>
          <a:bodyPr>
            <a:normAutofit/>
          </a:bodyPr>
          <a:lstStyle/>
          <a:p>
            <a:r>
              <a:rPr lang="en-US" sz="4800" dirty="0">
                <a:solidFill>
                  <a:srgbClr val="0070C0"/>
                </a:solidFill>
                <a:latin typeface="Impact" panose="020B0806030902050204" pitchFamily="34" charset="0"/>
              </a:rPr>
              <a:t>                                  SUMMARY</a:t>
            </a:r>
            <a:endParaRPr lang="en-IN" sz="4800" dirty="0">
              <a:solidFill>
                <a:srgbClr val="0070C0"/>
              </a:solidFill>
              <a:latin typeface="Impact" panose="020B0806030902050204" pitchFamily="34" charset="0"/>
            </a:endParaRPr>
          </a:p>
        </p:txBody>
      </p:sp>
      <p:graphicFrame>
        <p:nvGraphicFramePr>
          <p:cNvPr id="3" name="Diagram 2">
            <a:extLst>
              <a:ext uri="{FF2B5EF4-FFF2-40B4-BE49-F238E27FC236}">
                <a16:creationId xmlns:a16="http://schemas.microsoft.com/office/drawing/2014/main" id="{FDFC9BF5-6894-4466-BDA7-9443628CBF42}"/>
              </a:ext>
            </a:extLst>
          </p:cNvPr>
          <p:cNvGraphicFramePr/>
          <p:nvPr>
            <p:extLst>
              <p:ext uri="{D42A27DB-BD31-4B8C-83A1-F6EECF244321}">
                <p14:modId xmlns:p14="http://schemas.microsoft.com/office/powerpoint/2010/main" val="3510982432"/>
              </p:ext>
            </p:extLst>
          </p:nvPr>
        </p:nvGraphicFramePr>
        <p:xfrm>
          <a:off x="609599" y="787078"/>
          <a:ext cx="11582401" cy="60709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5516021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Template>
  <TotalTime>0</TotalTime>
  <Words>964</Words>
  <Application>Microsoft Office PowerPoint</Application>
  <PresentationFormat>Widescreen</PresentationFormat>
  <Paragraphs>113</Paragraphs>
  <Slides>10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Arial</vt:lpstr>
      <vt:lpstr>Arial Black</vt:lpstr>
      <vt:lpstr>Bahnschrift Condensed</vt:lpstr>
      <vt:lpstr>Bahnschrift Light Condensed</vt:lpstr>
      <vt:lpstr>Calibri</vt:lpstr>
      <vt:lpstr>Calibri Light</vt:lpstr>
      <vt:lpstr>Comic Sans MS</vt:lpstr>
      <vt:lpstr>Dubai Medium</vt:lpstr>
      <vt:lpstr>Franklin Gothic Book</vt:lpstr>
      <vt:lpstr>Franklin Gothic Medium</vt:lpstr>
      <vt:lpstr>Impact</vt:lpstr>
      <vt:lpstr>MV Boli</vt:lpstr>
      <vt:lpstr>Crop</vt:lpstr>
      <vt:lpstr>Business proposal </vt:lpstr>
      <vt:lpstr>        INTRODUCTION AND AIM</vt:lpstr>
      <vt:lpstr>FACTS AND EVIDENCES</vt:lpstr>
      <vt:lpstr>SOLUTION AND MITIGATION STEPS</vt:lpstr>
      <vt:lpstr>    Manufacturing masks and sanitizers    2)-In Covid-era masks and sanitizers have become a basic amenity of life and as its becoming essential its market industries are rising by leaps  and bounds as evident from graph , so most industries should employ  women for stitching masks and producing sanitizers in industry as this  would not only be a service to mankind rather the company gets  benefitted also and this can also be used by workers ensuring their  safety. OP Jindal group has started making masks which can be seen in the photo below now addition to it there should be sort of digitization in form  of an E-Commerce website where business can be facilitated as well.                            3)-Another facilitation to the steel              industry is we could build an              application which would connect the              local unemployed drivers with              manufacturing companies like OP              Jindal group so as to deliver the goods            to the required location. Basically its              like forming a chain to supply the              goods.              </vt:lpstr>
      <vt:lpstr>POSITIVE CONSEQUENCES</vt:lpstr>
      <vt:lpstr>FINANCIAL FORECAST </vt:lpstr>
      <vt:lpstr>LIMITATIONS AND ADDITIONS</vt:lpstr>
      <vt:lpstr>                                  SUMMARY</vt:lpstr>
      <vt:lpstr>        Thank           You  Lets save our country COVID LOSES ,           INDIA WINS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2020-09-04T10:05:21Z</dcterms:created>
  <dcterms:modified xsi:type="dcterms:W3CDTF">2020-09-05T13:22:38Z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